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6" r:id="rId3"/>
    <p:sldId id="316" r:id="rId4"/>
    <p:sldId id="303" r:id="rId5"/>
    <p:sldId id="288" r:id="rId6"/>
    <p:sldId id="298" r:id="rId7"/>
    <p:sldId id="301" r:id="rId8"/>
    <p:sldId id="299" r:id="rId9"/>
    <p:sldId id="300" r:id="rId10"/>
    <p:sldId id="302" r:id="rId11"/>
    <p:sldId id="314" r:id="rId12"/>
    <p:sldId id="315" r:id="rId13"/>
    <p:sldId id="277" r:id="rId14"/>
    <p:sldId id="293" r:id="rId15"/>
    <p:sldId id="289" r:id="rId16"/>
    <p:sldId id="318" r:id="rId17"/>
    <p:sldId id="283" r:id="rId18"/>
    <p:sldId id="282" r:id="rId19"/>
    <p:sldId id="284" r:id="rId20"/>
    <p:sldId id="285" r:id="rId21"/>
    <p:sldId id="319" r:id="rId22"/>
    <p:sldId id="320" r:id="rId23"/>
    <p:sldId id="286" r:id="rId24"/>
    <p:sldId id="305" r:id="rId25"/>
    <p:sldId id="304" r:id="rId26"/>
    <p:sldId id="317" r:id="rId27"/>
    <p:sldId id="310" r:id="rId28"/>
    <p:sldId id="306" r:id="rId29"/>
    <p:sldId id="307" r:id="rId30"/>
    <p:sldId id="308" r:id="rId31"/>
    <p:sldId id="311" r:id="rId32"/>
    <p:sldId id="312" r:id="rId33"/>
    <p:sldId id="309" r:id="rId34"/>
    <p:sldId id="279" r:id="rId35"/>
    <p:sldId id="278" r:id="rId36"/>
    <p:sldId id="281" r:id="rId37"/>
    <p:sldId id="313" r:id="rId38"/>
    <p:sldId id="258" r:id="rId39"/>
    <p:sldId id="259" r:id="rId40"/>
    <p:sldId id="260" r:id="rId41"/>
    <p:sldId id="261" r:id="rId42"/>
    <p:sldId id="262" r:id="rId43"/>
    <p:sldId id="263" r:id="rId44"/>
    <p:sldId id="264" r:id="rId45"/>
    <p:sldId id="265" r:id="rId46"/>
    <p:sldId id="266" r:id="rId47"/>
    <p:sldId id="273" r:id="rId48"/>
    <p:sldId id="267" r:id="rId49"/>
    <p:sldId id="268" r:id="rId50"/>
    <p:sldId id="269" r:id="rId51"/>
    <p:sldId id="270" r:id="rId52"/>
    <p:sldId id="27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88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2647C76-9BB2-4BF1-BEE2-89FEDCCA4484}" type="datetimeFigureOut">
              <a:rPr lang="fa-IR" smtClean="0"/>
              <a:t>08/11/1444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8FF8814-EA55-4922-8BF3-91B5FE2F1D00}" type="slidenum">
              <a:rPr lang="fa-IR" smtClean="0"/>
              <a:t>‹#›</a:t>
            </a:fld>
            <a:endParaRPr lang="fa-IR"/>
          </a:p>
        </p:txBody>
      </p:sp>
    </p:spTree>
    <p:extLst>
      <p:ext uri="{BB962C8B-B14F-4D97-AF65-F5344CB8AC3E}">
        <p14:creationId xmlns:p14="http://schemas.microsoft.com/office/powerpoint/2010/main" val="35279122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877902-A40E-4953-B2DF-2F5915CAC853}" type="slidenum">
              <a:rPr lang="en-US"/>
              <a:pPr eaLnBrk="1" hangingPunct="1"/>
              <a:t>13</a:t>
            </a:fld>
            <a:endParaRPr lang="en-US"/>
          </a:p>
        </p:txBody>
      </p:sp>
      <p:sp>
        <p:nvSpPr>
          <p:cNvPr id="64515"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64516"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1" tIns="45887" rIns="91771" bIns="45887"/>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07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35</a:t>
            </a:fld>
            <a:endParaRPr lang="en-US"/>
          </a:p>
        </p:txBody>
      </p:sp>
    </p:spTree>
    <p:extLst>
      <p:ext uri="{BB962C8B-B14F-4D97-AF65-F5344CB8AC3E}">
        <p14:creationId xmlns:p14="http://schemas.microsoft.com/office/powerpoint/2010/main" val="293845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37</a:t>
            </a:fld>
            <a:endParaRPr lang="en-US"/>
          </a:p>
        </p:txBody>
      </p:sp>
    </p:spTree>
    <p:extLst>
      <p:ext uri="{BB962C8B-B14F-4D97-AF65-F5344CB8AC3E}">
        <p14:creationId xmlns:p14="http://schemas.microsoft.com/office/powerpoint/2010/main" val="21833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B9DE9C-C791-49FF-B82C-5AB25662DEE9}" type="slidenum">
              <a:rPr lang="en-US"/>
              <a:pPr eaLnBrk="1" hangingPunct="1"/>
              <a:t>14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health of populations and individuals is shaped by a wide range of factors in the social, economic, natural, built and political environments.</a:t>
            </a:r>
          </a:p>
        </p:txBody>
      </p:sp>
    </p:spTree>
    <p:extLst>
      <p:ext uri="{BB962C8B-B14F-4D97-AF65-F5344CB8AC3E}">
        <p14:creationId xmlns:p14="http://schemas.microsoft.com/office/powerpoint/2010/main" val="308487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C0374A3-621E-4DE1-A383-6EBBD2D2663C}" type="slidenum">
              <a:rPr lang="ar-SA" sz="1200"/>
              <a:pPr eaLnBrk="1" hangingPunct="1"/>
              <a:t>19</a:t>
            </a:fld>
            <a:endParaRPr lang="en-US" sz="120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48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BB96E43-B08D-4F4B-B4CA-A7AA22D8AC4B}" type="slidenum">
              <a:rPr lang="ar-SA" sz="1200"/>
              <a:pPr eaLnBrk="1" hangingPunct="1"/>
              <a:t>20</a:t>
            </a:fld>
            <a:endParaRPr 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smtClean="0">
                <a:latin typeface="Arial" panose="020B0604020202020204" pitchFamily="34" charset="0"/>
                <a:cs typeface="Arial" panose="020B0604020202020204" pitchFamily="34" charset="0"/>
              </a:rPr>
              <a:t>SAY:</a:t>
            </a:r>
            <a:r>
              <a:rPr lang="en-US" sz="1000" i="1" smtClean="0">
                <a:latin typeface="Arial" panose="020B0604020202020204" pitchFamily="34" charset="0"/>
                <a:cs typeface="Arial" panose="020B0604020202020204" pitchFamily="34" charset="0"/>
              </a:rPr>
              <a:t> One of the most important organizing components of PBS is the establishment of a continuum of behavior support that considers all students and emphasizes prevention. This logic of this 3-tiered approach is derived from the public health approach to disease prevention. </a:t>
            </a:r>
          </a:p>
          <a:p>
            <a:pPr eaLnBrk="1" hangingPunct="1">
              <a:spcBef>
                <a:spcPct val="0"/>
              </a:spcBef>
            </a:pPr>
            <a:endParaRPr lang="en-US" sz="1000" i="1" smtClean="0">
              <a:latin typeface="Arial" panose="020B0604020202020204" pitchFamily="34" charset="0"/>
              <a:cs typeface="Arial" panose="020B0604020202020204" pitchFamily="34" charset="0"/>
            </a:endParaRPr>
          </a:p>
          <a:p>
            <a:pPr eaLnBrk="1" hangingPunct="1">
              <a:spcBef>
                <a:spcPct val="0"/>
              </a:spcBef>
            </a:pPr>
            <a:r>
              <a:rPr lang="en-US" sz="1000" i="1" smtClean="0">
                <a:latin typeface="Arial" panose="020B0604020202020204" pitchFamily="34" charset="0"/>
                <a:cs typeface="Arial" panose="020B0604020202020204" pitchFamily="34" charset="0"/>
              </a:rPr>
              <a:t>All students and staff should be exposed formally and in an on-going manner to primary prevention interventions. Primary prevention is provided to all students and focuses on giving students the necessary pro-social skills that prevents the establishment and occurrence of problem behavior. If done systemically and comprehensively, a majority of students are likely to be affected.</a:t>
            </a:r>
          </a:p>
          <a:p>
            <a:pPr eaLnBrk="1" hangingPunct="1">
              <a:spcBef>
                <a:spcPct val="0"/>
              </a:spcBef>
            </a:pPr>
            <a:endParaRPr lang="en-US" sz="1000" i="1" smtClean="0">
              <a:latin typeface="Arial" panose="020B0604020202020204" pitchFamily="34" charset="0"/>
              <a:cs typeface="Arial" panose="020B0604020202020204" pitchFamily="34" charset="0"/>
            </a:endParaRPr>
          </a:p>
          <a:p>
            <a:pPr eaLnBrk="1" hangingPunct="1">
              <a:spcBef>
                <a:spcPct val="0"/>
              </a:spcBef>
            </a:pPr>
            <a:r>
              <a:rPr lang="en-US" sz="1000" i="1" smtClean="0">
                <a:latin typeface="Arial" panose="020B0604020202020204" pitchFamily="34" charset="0"/>
                <a:cs typeface="Arial" panose="020B0604020202020204" pitchFamily="34" charset="0"/>
              </a:rPr>
              <a:t>Some students will be unresponsive or unsupported by primary prevention, and more specialized interventions will be required. One form of assistance is called secondary prevention, and is characterized by instruction that is more specific and more engaging. These interventions can be standardized to be applied similarly and efficiently across a small number of students. The goal of secondary prevention is to reduce/prevent the likelihood of problem behavior occurrences, and to enable these students to be supported by the school-wide PBS effort.</a:t>
            </a:r>
          </a:p>
          <a:p>
            <a:pPr eaLnBrk="1" hangingPunct="1">
              <a:spcBef>
                <a:spcPct val="0"/>
              </a:spcBef>
            </a:pPr>
            <a:endParaRPr lang="en-US" sz="1000" i="1" smtClean="0">
              <a:latin typeface="Arial" panose="020B0604020202020204" pitchFamily="34" charset="0"/>
              <a:cs typeface="Arial" panose="020B0604020202020204" pitchFamily="34" charset="0"/>
            </a:endParaRPr>
          </a:p>
          <a:p>
            <a:pPr eaLnBrk="1" hangingPunct="1">
              <a:spcBef>
                <a:spcPct val="0"/>
              </a:spcBef>
            </a:pPr>
            <a:r>
              <a:rPr lang="en-US" sz="1000" i="1" smtClean="0">
                <a:latin typeface="Arial" panose="020B0604020202020204" pitchFamily="34" charset="0"/>
                <a:cs typeface="Arial" panose="020B0604020202020204" pitchFamily="34" charset="0"/>
              </a:rPr>
              <a:t>If primary prevention is in place, a small proportion of students will require highly individualized and intensive interventions. The goal or tertiary level interventions is to reduce the intensity, complexity, and impact of the problem behaviors displayed by these students by providing supports that are (a) function-based, (b) contextually appropriate and person-centered, (c) strength-based and instructionally oriented, (d) continuously evaluated and enhanced, and (e) linked to the school-wide PBS approach. </a:t>
            </a:r>
          </a:p>
        </p:txBody>
      </p:sp>
    </p:spTree>
    <p:extLst>
      <p:ext uri="{BB962C8B-B14F-4D97-AF65-F5344CB8AC3E}">
        <p14:creationId xmlns:p14="http://schemas.microsoft.com/office/powerpoint/2010/main" val="35558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24</a:t>
            </a:fld>
            <a:endParaRPr lang="en-US"/>
          </a:p>
        </p:txBody>
      </p:sp>
    </p:spTree>
    <p:extLst>
      <p:ext uri="{BB962C8B-B14F-4D97-AF65-F5344CB8AC3E}">
        <p14:creationId xmlns:p14="http://schemas.microsoft.com/office/powerpoint/2010/main" val="200681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25</a:t>
            </a:fld>
            <a:endParaRPr lang="en-US"/>
          </a:p>
        </p:txBody>
      </p:sp>
    </p:spTree>
    <p:extLst>
      <p:ext uri="{BB962C8B-B14F-4D97-AF65-F5344CB8AC3E}">
        <p14:creationId xmlns:p14="http://schemas.microsoft.com/office/powerpoint/2010/main" val="266517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26</a:t>
            </a:fld>
            <a:endParaRPr lang="en-US"/>
          </a:p>
        </p:txBody>
      </p:sp>
    </p:spTree>
    <p:extLst>
      <p:ext uri="{BB962C8B-B14F-4D97-AF65-F5344CB8AC3E}">
        <p14:creationId xmlns:p14="http://schemas.microsoft.com/office/powerpoint/2010/main" val="75693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cs typeface="Arial" panose="020B0604020202020204" pitchFamily="34" charset="0"/>
              </a:rPr>
              <a:t>The 10 Essential Public Health Services describe the activities that should be undertaken in all communities. They provide a working definition of public health and a guiding framework for the responsibilities of local public health systems. The practical examples that I shared a few moments ago, all fall under these key functions of public health and you can easily tell where each earlier example fits here.  </a:t>
            </a:r>
          </a:p>
          <a:p>
            <a:endParaRPr lang="en-US" smtClean="0">
              <a:latin typeface="Arial" panose="020B0604020202020204" pitchFamily="34" charset="0"/>
              <a:cs typeface="Arial" panose="020B0604020202020204" pitchFamily="34" charset="0"/>
            </a:endParaRPr>
          </a:p>
          <a:p>
            <a:endParaRPr 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E0F93-F74D-4C04-8C68-06948E084A0F}" type="slidenum">
              <a:rPr lang="en-US"/>
              <a:pPr eaLnBrk="1" hangingPunct="1"/>
              <a:t>27</a:t>
            </a:fld>
            <a:endParaRPr lang="en-US"/>
          </a:p>
        </p:txBody>
      </p:sp>
    </p:spTree>
    <p:extLst>
      <p:ext uri="{BB962C8B-B14F-4D97-AF65-F5344CB8AC3E}">
        <p14:creationId xmlns:p14="http://schemas.microsoft.com/office/powerpoint/2010/main" val="154263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BE641A-658E-442C-8BE9-47ADA6BEE6A7}"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3427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96BDB-E58A-4D9F-A8D6-95C22A783476}"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96BDB-E58A-4D9F-A8D6-95C22A783476}"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96BDB-E58A-4D9F-A8D6-95C22A783476}"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7534228A-914E-4FC2-B961-ABD898DF8D58}" type="slidenum">
              <a:rPr lang="en-US"/>
              <a:pPr/>
              <a:t>‹#›</a:t>
            </a:fld>
            <a:endParaRPr lang="en-US"/>
          </a:p>
        </p:txBody>
      </p:sp>
    </p:spTree>
    <p:extLst>
      <p:ext uri="{BB962C8B-B14F-4D97-AF65-F5344CB8AC3E}">
        <p14:creationId xmlns:p14="http://schemas.microsoft.com/office/powerpoint/2010/main" val="414005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BDC630A-190E-416C-B67B-B08DCCBBAC77}" type="slidenum">
              <a:rPr lang="ar-SA"/>
              <a:pPr/>
              <a:t>‹#›</a:t>
            </a:fld>
            <a:endParaRPr lang="en-US"/>
          </a:p>
        </p:txBody>
      </p:sp>
    </p:spTree>
    <p:extLst>
      <p:ext uri="{BB962C8B-B14F-4D97-AF65-F5344CB8AC3E}">
        <p14:creationId xmlns:p14="http://schemas.microsoft.com/office/powerpoint/2010/main" val="32490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96BDB-E58A-4D9F-A8D6-95C22A783476}"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96BDB-E58A-4D9F-A8D6-95C22A783476}"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96BDB-E58A-4D9F-A8D6-95C22A783476}"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96BDB-E58A-4D9F-A8D6-95C22A783476}" type="datetimeFigureOut">
              <a:rPr lang="en-US" smtClean="0"/>
              <a:pPr/>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96BDB-E58A-4D9F-A8D6-95C22A783476}" type="datetimeFigureOut">
              <a:rPr lang="en-US" smtClean="0"/>
              <a:pPr/>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96BDB-E58A-4D9F-A8D6-95C22A783476}" type="datetimeFigureOut">
              <a:rPr lang="en-US" smtClean="0"/>
              <a:pPr/>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6BDB-E58A-4D9F-A8D6-95C22A783476}"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6BDB-E58A-4D9F-A8D6-95C22A783476}"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480D8-9482-4238-BA67-9A78C1FAEA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96BDB-E58A-4D9F-A8D6-95C22A783476}" type="datetimeFigureOut">
              <a:rPr lang="en-US" smtClean="0"/>
              <a:pPr/>
              <a:t>5/27/2023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480D8-9482-4238-BA67-9A78C1FAEA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noFill/>
          <a:ln>
            <a:miter lim="800000"/>
            <a:headEnd/>
            <a:tailEnd/>
          </a:ln>
        </p:spPr>
        <p:txBody>
          <a:bodyPr vert="horz" wrap="square" lIns="82479" tIns="41239" rIns="82479" bIns="41239" numCol="1" anchor="t" anchorCtr="0" compatLnSpc="1">
            <a:prstTxWarp prst="textNoShape">
              <a:avLst/>
            </a:prstTxWarp>
          </a:bodyPr>
          <a:lstStyle/>
          <a:p>
            <a:pPr eaLnBrk="1" hangingPunct="1"/>
            <a:endParaRPr lang="fa-IR" smtClean="0"/>
          </a:p>
        </p:txBody>
      </p:sp>
      <p:sp>
        <p:nvSpPr>
          <p:cNvPr id="2051" name="Subtitle 2"/>
          <p:cNvSpPr>
            <a:spLocks noGrp="1"/>
          </p:cNvSpPr>
          <p:nvPr>
            <p:ph type="subTitle" idx="1"/>
          </p:nvPr>
        </p:nvSpPr>
        <p:spPr bwMode="auto">
          <a:noFill/>
          <a:ln>
            <a:miter lim="800000"/>
            <a:headEnd/>
            <a:tailEnd/>
          </a:ln>
        </p:spPr>
        <p:txBody>
          <a:bodyPr vert="horz" wrap="square" lIns="82479" tIns="41239" rIns="82479" bIns="41239" numCol="1" anchor="t" anchorCtr="0" compatLnSpc="1">
            <a:prstTxWarp prst="textNoShape">
              <a:avLst/>
            </a:prstTxWarp>
          </a:bodyPr>
          <a:lstStyle/>
          <a:p>
            <a:pPr eaLnBrk="1" hangingPunct="1"/>
            <a:endParaRPr lang="fa-IR" smtClean="0"/>
          </a:p>
        </p:txBody>
      </p:sp>
      <p:sp>
        <p:nvSpPr>
          <p:cNvPr id="2052" name="Rectangle 3"/>
          <p:cNvSpPr>
            <a:spLocks noChangeArrowheads="1"/>
          </p:cNvSpPr>
          <p:nvPr/>
        </p:nvSpPr>
        <p:spPr bwMode="auto">
          <a:xfrm>
            <a:off x="0" y="0"/>
            <a:ext cx="8828088" cy="6858000"/>
          </a:xfrm>
          <a:prstGeom prst="rect">
            <a:avLst/>
          </a:prstGeom>
          <a:solidFill>
            <a:schemeClr val="bg1"/>
          </a:solidFill>
          <a:ln w="9525" algn="ctr">
            <a:solidFill>
              <a:schemeClr val="tx1"/>
            </a:solidFill>
            <a:round/>
            <a:headEnd/>
            <a:tailEnd/>
          </a:ln>
        </p:spPr>
        <p:txBody>
          <a:bodyPr lIns="82479" tIns="41239" rIns="82479" bIns="41239"/>
          <a:lstStyle/>
          <a:p>
            <a:pPr defTabSz="823913" eaLnBrk="0" hangingPunct="0"/>
            <a:endParaRPr lang="fa-IR" sz="2200">
              <a:latin typeface="Times New Roman" pitchFamily="18" charset="0"/>
            </a:endParaRPr>
          </a:p>
        </p:txBody>
      </p:sp>
      <p:pic>
        <p:nvPicPr>
          <p:cNvPr id="2053" name="Picture 2" descr="D:\my thesis1\reza\بسم الله\6e3f48366c4c4ef39b89.jpg"/>
          <p:cNvPicPr>
            <a:picLocks noChangeAspect="1" noChangeArrowheads="1"/>
          </p:cNvPicPr>
          <p:nvPr/>
        </p:nvPicPr>
        <p:blipFill>
          <a:blip r:embed="rId2"/>
          <a:srcRect/>
          <a:stretch>
            <a:fillRect/>
          </a:stretch>
        </p:blipFill>
        <p:spPr bwMode="auto">
          <a:xfrm>
            <a:off x="0" y="-14288"/>
            <a:ext cx="9309100" cy="68722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nvPr>
        </p:nvGraphicFramePr>
        <p:xfrm>
          <a:off x="381000" y="533400"/>
          <a:ext cx="6858000" cy="4800600"/>
        </p:xfrm>
        <a:graphic>
          <a:graphicData uri="http://schemas.openxmlformats.org/presentationml/2006/ole">
            <mc:AlternateContent xmlns:mc="http://schemas.openxmlformats.org/markup-compatibility/2006">
              <mc:Choice xmlns:v="urn:schemas-microsoft-com:vml" Requires="v">
                <p:oleObj spid="_x0000_s4173" name="Bitmap Image" r:id="rId3" imgW="6095238" imgH="4191585" progId="PBrush">
                  <p:embed/>
                </p:oleObj>
              </mc:Choice>
              <mc:Fallback>
                <p:oleObj name="Bitmap Image" r:id="rId3" imgW="6095238" imgH="419158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6858000" cy="4800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82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player.slideplayer.com/90/14613672/slides/slide_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4582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843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player.slideplayer.com/90/14613672/slides/slide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1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25602" name="Rectangle 2"/>
          <p:cNvSpPr>
            <a:spLocks noChangeArrowheads="1"/>
          </p:cNvSpPr>
          <p:nvPr/>
        </p:nvSpPr>
        <p:spPr bwMode="auto">
          <a:xfrm>
            <a:off x="1530350" y="2978150"/>
            <a:ext cx="1365250" cy="1136650"/>
          </a:xfrm>
          <a:prstGeom prst="rect">
            <a:avLst/>
          </a:prstGeom>
          <a:ln w="12700">
            <a:solidFill>
              <a:schemeClr val="tx1"/>
            </a:solidFill>
            <a:miter lim="800000"/>
            <a:headEnd/>
            <a:tailEnd/>
          </a:ln>
          <a:effectLst>
            <a:outerShdw dist="107763" dir="2700000" algn="ctr" rotWithShape="0">
              <a:schemeClr val="tx2"/>
            </a:outerShdw>
          </a:effectLst>
        </p:spPr>
        <p:txBody>
          <a:bodyPr wrap="none" anchor="ctr"/>
          <a:lstStyle/>
          <a:p>
            <a:pPr>
              <a:defRPr/>
            </a:pPr>
            <a:endParaRPr lang="en-US"/>
          </a:p>
        </p:txBody>
      </p:sp>
      <p:sp>
        <p:nvSpPr>
          <p:cNvPr id="10243" name="Rectangle 3"/>
          <p:cNvSpPr>
            <a:spLocks noGrp="1" noChangeArrowheads="1"/>
          </p:cNvSpPr>
          <p:nvPr>
            <p:ph type="title"/>
          </p:nvPr>
        </p:nvSpPr>
        <p:spPr>
          <a:xfrm>
            <a:off x="228600" y="274638"/>
            <a:ext cx="8610600" cy="1143000"/>
          </a:xfrm>
          <a:noFill/>
        </p:spPr>
        <p:txBody>
          <a:bodyPr lIns="92075" tIns="46038" rIns="92075" bIns="46038"/>
          <a:lstStyle/>
          <a:p>
            <a:r>
              <a:rPr lang="en-US" sz="3200" b="1" smtClean="0"/>
              <a:t>View of </a:t>
            </a:r>
            <a:br>
              <a:rPr lang="en-US" sz="3200" b="1" smtClean="0"/>
            </a:br>
            <a:r>
              <a:rPr lang="en-US" sz="3200" b="1" smtClean="0"/>
              <a:t>Health Care System</a:t>
            </a:r>
          </a:p>
        </p:txBody>
      </p:sp>
      <p:sp useBgFill="1">
        <p:nvSpPr>
          <p:cNvPr id="25604" name="Rectangle 4"/>
          <p:cNvSpPr>
            <a:spLocks noChangeArrowheads="1"/>
          </p:cNvSpPr>
          <p:nvPr/>
        </p:nvSpPr>
        <p:spPr bwMode="auto">
          <a:xfrm>
            <a:off x="3505200" y="1905000"/>
            <a:ext cx="2355850" cy="527050"/>
          </a:xfrm>
          <a:prstGeom prst="rect">
            <a:avLst/>
          </a:prstGeom>
          <a:ln w="12700">
            <a:solidFill>
              <a:schemeClr val="tx1"/>
            </a:solidFill>
            <a:miter lim="800000"/>
            <a:headEnd/>
            <a:tailEnd/>
          </a:ln>
          <a:effectLst>
            <a:outerShdw dist="107763" dir="2700000" algn="ctr" rotWithShape="0">
              <a:schemeClr val="tx2"/>
            </a:outerShdw>
          </a:effectLst>
        </p:spPr>
        <p:txBody>
          <a:bodyPr wrap="none" anchor="ctr"/>
          <a:lstStyle/>
          <a:p>
            <a:pPr>
              <a:defRPr/>
            </a:pPr>
            <a:endParaRPr lang="en-US"/>
          </a:p>
        </p:txBody>
      </p:sp>
      <p:sp>
        <p:nvSpPr>
          <p:cNvPr id="10245" name="Rectangle 5"/>
          <p:cNvSpPr>
            <a:spLocks noChangeArrowheads="1"/>
          </p:cNvSpPr>
          <p:nvPr/>
        </p:nvSpPr>
        <p:spPr bwMode="auto">
          <a:xfrm>
            <a:off x="3581400" y="1979613"/>
            <a:ext cx="234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a:latin typeface="Times New Roman" panose="02020603050405020304" pitchFamily="18" charset="0"/>
              </a:rPr>
              <a:t>Health Care System</a:t>
            </a:r>
          </a:p>
        </p:txBody>
      </p:sp>
      <p:sp>
        <p:nvSpPr>
          <p:cNvPr id="10246" name="Rectangle 6"/>
          <p:cNvSpPr>
            <a:spLocks noChangeArrowheads="1"/>
          </p:cNvSpPr>
          <p:nvPr/>
        </p:nvSpPr>
        <p:spPr bwMode="auto">
          <a:xfrm>
            <a:off x="1660525" y="2994025"/>
            <a:ext cx="930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dirty="0">
                <a:latin typeface="Times New Roman" panose="02020603050405020304" pitchFamily="18" charset="0"/>
              </a:rPr>
              <a:t>Public</a:t>
            </a:r>
          </a:p>
          <a:p>
            <a:pPr algn="ctr" eaLnBrk="1" hangingPunct="1"/>
            <a:r>
              <a:rPr lang="en-US" sz="2000" dirty="0">
                <a:latin typeface="Times New Roman" panose="02020603050405020304" pitchFamily="18" charset="0"/>
              </a:rPr>
              <a:t>Health</a:t>
            </a:r>
          </a:p>
          <a:p>
            <a:pPr algn="ctr" eaLnBrk="1" hangingPunct="1"/>
            <a:r>
              <a:rPr lang="en-US" sz="2000" dirty="0">
                <a:latin typeface="Times New Roman" panose="02020603050405020304" pitchFamily="18" charset="0"/>
              </a:rPr>
              <a:t>System</a:t>
            </a:r>
          </a:p>
        </p:txBody>
      </p:sp>
      <p:grpSp>
        <p:nvGrpSpPr>
          <p:cNvPr id="10247" name="Group 7"/>
          <p:cNvGrpSpPr>
            <a:grpSpLocks/>
          </p:cNvGrpSpPr>
          <p:nvPr/>
        </p:nvGrpSpPr>
        <p:grpSpPr bwMode="auto">
          <a:xfrm>
            <a:off x="6483350" y="2978150"/>
            <a:ext cx="1365250" cy="1136650"/>
            <a:chOff x="4084" y="1876"/>
            <a:chExt cx="616" cy="472"/>
          </a:xfrm>
        </p:grpSpPr>
        <p:sp useBgFill="1">
          <p:nvSpPr>
            <p:cNvPr id="25608" name="Rectangle 8"/>
            <p:cNvSpPr>
              <a:spLocks noChangeArrowheads="1"/>
            </p:cNvSpPr>
            <p:nvPr/>
          </p:nvSpPr>
          <p:spPr bwMode="auto">
            <a:xfrm>
              <a:off x="4084" y="1876"/>
              <a:ext cx="616" cy="472"/>
            </a:xfrm>
            <a:prstGeom prst="rect">
              <a:avLst/>
            </a:prstGeom>
            <a:ln w="12700">
              <a:solidFill>
                <a:schemeClr val="tx1"/>
              </a:solidFill>
              <a:miter lim="800000"/>
              <a:headEnd/>
              <a:tailEnd/>
            </a:ln>
            <a:effectLst>
              <a:outerShdw dist="107763" dir="2700000" algn="ctr" rotWithShape="0">
                <a:schemeClr val="tx2"/>
              </a:outerShdw>
            </a:effectLst>
          </p:spPr>
          <p:txBody>
            <a:bodyPr wrap="none" anchor="ctr"/>
            <a:lstStyle/>
            <a:p>
              <a:pPr algn="ctr">
                <a:defRPr/>
              </a:pPr>
              <a:endParaRPr lang="en-US"/>
            </a:p>
          </p:txBody>
        </p:sp>
        <p:sp>
          <p:nvSpPr>
            <p:cNvPr id="10255" name="Rectangle 9"/>
            <p:cNvSpPr>
              <a:spLocks noChangeArrowheads="1"/>
            </p:cNvSpPr>
            <p:nvPr/>
          </p:nvSpPr>
          <p:spPr bwMode="auto">
            <a:xfrm>
              <a:off x="4118" y="1886"/>
              <a:ext cx="45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a:latin typeface="Times New Roman" panose="02020603050405020304" pitchFamily="18" charset="0"/>
                </a:rPr>
                <a:t>Medical</a:t>
              </a:r>
            </a:p>
            <a:p>
              <a:pPr algn="ctr" eaLnBrk="1" hangingPunct="1"/>
              <a:r>
                <a:rPr lang="en-US" sz="2000">
                  <a:latin typeface="Times New Roman" panose="02020603050405020304" pitchFamily="18" charset="0"/>
                </a:rPr>
                <a:t>Care </a:t>
              </a:r>
            </a:p>
            <a:p>
              <a:pPr algn="ctr" eaLnBrk="1" hangingPunct="1"/>
              <a:r>
                <a:rPr lang="en-US" sz="2000">
                  <a:latin typeface="Times New Roman" panose="02020603050405020304" pitchFamily="18" charset="0"/>
                </a:rPr>
                <a:t>System</a:t>
              </a:r>
            </a:p>
          </p:txBody>
        </p:sp>
      </p:grpSp>
      <p:sp>
        <p:nvSpPr>
          <p:cNvPr id="10248" name="Line 10"/>
          <p:cNvSpPr>
            <a:spLocks noChangeShapeType="1"/>
          </p:cNvSpPr>
          <p:nvPr/>
        </p:nvSpPr>
        <p:spPr bwMode="auto">
          <a:xfrm>
            <a:off x="4572000" y="23622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10249" name="Line 11"/>
          <p:cNvSpPr>
            <a:spLocks noChangeShapeType="1"/>
          </p:cNvSpPr>
          <p:nvPr/>
        </p:nvSpPr>
        <p:spPr bwMode="auto">
          <a:xfrm flipH="1">
            <a:off x="2057400" y="2667000"/>
            <a:ext cx="2514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10250" name="Line 12"/>
          <p:cNvSpPr>
            <a:spLocks noChangeShapeType="1"/>
          </p:cNvSpPr>
          <p:nvPr/>
        </p:nvSpPr>
        <p:spPr bwMode="auto">
          <a:xfrm>
            <a:off x="2057400" y="2667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10251" name="Line 13"/>
          <p:cNvSpPr>
            <a:spLocks noChangeShapeType="1"/>
          </p:cNvSpPr>
          <p:nvPr/>
        </p:nvSpPr>
        <p:spPr bwMode="auto">
          <a:xfrm>
            <a:off x="4572000" y="2667000"/>
            <a:ext cx="2438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
        <p:nvSpPr>
          <p:cNvPr id="10252" name="Rectangle 14"/>
          <p:cNvSpPr>
            <a:spLocks noChangeArrowheads="1"/>
          </p:cNvSpPr>
          <p:nvPr/>
        </p:nvSpPr>
        <p:spPr bwMode="auto">
          <a:xfrm>
            <a:off x="914400" y="4724400"/>
            <a:ext cx="7837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a:latin typeface="Times New Roman" panose="02020603050405020304" pitchFamily="18" charset="0"/>
              </a:rPr>
              <a:t>Health Care System = Public Health Subsystem + Medical Care Subsystem</a:t>
            </a:r>
          </a:p>
        </p:txBody>
      </p:sp>
      <p:sp>
        <p:nvSpPr>
          <p:cNvPr id="10253" name="Line 15"/>
          <p:cNvSpPr>
            <a:spLocks noChangeShapeType="1"/>
          </p:cNvSpPr>
          <p:nvPr/>
        </p:nvSpPr>
        <p:spPr bwMode="auto">
          <a:xfrm>
            <a:off x="7010400" y="2667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a-IR"/>
          </a:p>
        </p:txBody>
      </p:sp>
    </p:spTree>
    <p:extLst>
      <p:ext uri="{BB962C8B-B14F-4D97-AF65-F5344CB8AC3E}">
        <p14:creationId xmlns:p14="http://schemas.microsoft.com/office/powerpoint/2010/main" val="284422437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685800" y="1600200"/>
            <a:ext cx="7772400" cy="4495800"/>
          </a:xfrm>
        </p:spPr>
        <p:txBody>
          <a:bodyPr/>
          <a:lstStyle/>
          <a:p>
            <a:pPr algn="ctr">
              <a:buFontTx/>
              <a:buNone/>
            </a:pPr>
            <a:r>
              <a:rPr lang="en-US" sz="5400" b="1" i="1" smtClean="0"/>
              <a:t>Public health </a:t>
            </a:r>
          </a:p>
          <a:p>
            <a:pPr algn="ctr">
              <a:buFontTx/>
              <a:buNone/>
            </a:pPr>
            <a:r>
              <a:rPr lang="en-US" sz="5400" b="1" i="1" smtClean="0"/>
              <a:t>affects all of us, </a:t>
            </a:r>
          </a:p>
          <a:p>
            <a:pPr algn="ctr">
              <a:buFontTx/>
              <a:buNone/>
            </a:pPr>
            <a:r>
              <a:rPr lang="en-US" sz="5400" b="1" i="1" smtClean="0"/>
              <a:t>all of the time.</a:t>
            </a:r>
          </a:p>
        </p:txBody>
      </p:sp>
    </p:spTree>
    <p:extLst>
      <p:ext uri="{BB962C8B-B14F-4D97-AF65-F5344CB8AC3E}">
        <p14:creationId xmlns:p14="http://schemas.microsoft.com/office/powerpoint/2010/main" val="84256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a-IR" smtClean="0"/>
              <a:t>خلاصه کلام</a:t>
            </a:r>
            <a:endParaRPr lang="en-US" smtClean="0"/>
          </a:p>
        </p:txBody>
      </p:sp>
      <p:sp>
        <p:nvSpPr>
          <p:cNvPr id="9219" name="Rectangle 3"/>
          <p:cNvSpPr>
            <a:spLocks noGrp="1" noChangeArrowheads="1"/>
          </p:cNvSpPr>
          <p:nvPr>
            <p:ph type="body" idx="1"/>
          </p:nvPr>
        </p:nvSpPr>
        <p:spPr>
          <a:xfrm>
            <a:off x="457200" y="1428750"/>
            <a:ext cx="8229600" cy="4697413"/>
          </a:xfrm>
        </p:spPr>
        <p:txBody>
          <a:bodyPr/>
          <a:lstStyle/>
          <a:p>
            <a:pPr algn="ctr" eaLnBrk="1" hangingPunct="1"/>
            <a:r>
              <a:rPr lang="ar-SA" sz="2800" b="1" dirty="0" smtClean="0"/>
              <a:t>حاصل ارتقاي سطح بهداشت عمومي، تامين</a:t>
            </a:r>
            <a:endParaRPr lang="en-US" sz="2800" b="1" dirty="0" smtClean="0"/>
          </a:p>
          <a:p>
            <a:pPr algn="ctr" eaLnBrk="1" hangingPunct="1"/>
            <a:r>
              <a:rPr lang="ar-SA" sz="2800" b="1" dirty="0" smtClean="0"/>
              <a:t>حفظ و ارتقاي سلامت و توسعه جامعه است </a:t>
            </a:r>
            <a:endParaRPr lang="fa-IR" sz="2800" b="1" dirty="0" smtClean="0"/>
          </a:p>
          <a:p>
            <a:pPr algn="ctr" eaLnBrk="1" hangingPunct="1"/>
            <a:r>
              <a:rPr lang="fa-IR" sz="2800" b="1" dirty="0" smtClean="0"/>
              <a:t>بنابراین علم پزشکی و بهداشت به یک علم </a:t>
            </a:r>
          </a:p>
          <a:p>
            <a:pPr algn="ctr" eaLnBrk="1" hangingPunct="1"/>
            <a:r>
              <a:rPr lang="fa-IR" sz="2800" b="1" dirty="0" smtClean="0"/>
              <a:t>اجتماعی تبدیل شده است</a:t>
            </a:r>
          </a:p>
          <a:p>
            <a:pPr algn="ctr"/>
            <a:r>
              <a:rPr lang="en-US" sz="2800" b="1" dirty="0" smtClean="0"/>
              <a:t>Biological Science       Social Science</a:t>
            </a:r>
            <a:r>
              <a:rPr lang="fa-IR" sz="2800" b="1" dirty="0" smtClean="0"/>
              <a:t> </a:t>
            </a:r>
          </a:p>
        </p:txBody>
      </p:sp>
      <p:cxnSp>
        <p:nvCxnSpPr>
          <p:cNvPr id="5" name="Straight Arrow Connector 4"/>
          <p:cNvCxnSpPr/>
          <p:nvPr/>
        </p:nvCxnSpPr>
        <p:spPr>
          <a:xfrm>
            <a:off x="4572000" y="3786190"/>
            <a:ext cx="357187"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0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cs typeface="Times New Roman" panose="02020603050405020304" pitchFamily="18" charset="0"/>
              </a:rPr>
              <a:t>Levels of prevention</a:t>
            </a:r>
          </a:p>
        </p:txBody>
      </p:sp>
      <p:sp>
        <p:nvSpPr>
          <p:cNvPr id="27651" name="Rectangle 3"/>
          <p:cNvSpPr>
            <a:spLocks noGrp="1" noChangeArrowheads="1"/>
          </p:cNvSpPr>
          <p:nvPr>
            <p:ph idx="1"/>
          </p:nvPr>
        </p:nvSpPr>
        <p:spPr/>
        <p:txBody>
          <a:bodyPr/>
          <a:lstStyle/>
          <a:p>
            <a:endParaRPr lang="ru-RU" smtClean="0">
              <a:cs typeface="Arial" panose="020B0604020202020204" pitchFamily="34" charset="0"/>
            </a:endParaRPr>
          </a:p>
        </p:txBody>
      </p:sp>
      <p:sp>
        <p:nvSpPr>
          <p:cNvPr id="14340" name="Rectangle 4"/>
          <p:cNvSpPr>
            <a:spLocks noChangeArrowheads="1"/>
          </p:cNvSpPr>
          <p:nvPr/>
        </p:nvSpPr>
        <p:spPr bwMode="auto">
          <a:xfrm>
            <a:off x="2286000" y="1828800"/>
            <a:ext cx="297180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t>Primordial prevention</a:t>
            </a:r>
          </a:p>
        </p:txBody>
      </p:sp>
      <p:sp>
        <p:nvSpPr>
          <p:cNvPr id="14342" name="Rectangle 6"/>
          <p:cNvSpPr>
            <a:spLocks noChangeArrowheads="1"/>
          </p:cNvSpPr>
          <p:nvPr/>
        </p:nvSpPr>
        <p:spPr bwMode="auto">
          <a:xfrm>
            <a:off x="2286000" y="2895600"/>
            <a:ext cx="297180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t>Primary prevention</a:t>
            </a:r>
          </a:p>
        </p:txBody>
      </p:sp>
      <p:sp>
        <p:nvSpPr>
          <p:cNvPr id="14343" name="Rectangle 7"/>
          <p:cNvSpPr>
            <a:spLocks noChangeArrowheads="1"/>
          </p:cNvSpPr>
          <p:nvPr/>
        </p:nvSpPr>
        <p:spPr bwMode="auto">
          <a:xfrm>
            <a:off x="2286000" y="4038600"/>
            <a:ext cx="297180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t>Secondary prevention</a:t>
            </a:r>
          </a:p>
        </p:txBody>
      </p:sp>
      <p:sp>
        <p:nvSpPr>
          <p:cNvPr id="14344" name="Rectangle 8"/>
          <p:cNvSpPr>
            <a:spLocks noChangeArrowheads="1"/>
          </p:cNvSpPr>
          <p:nvPr/>
        </p:nvSpPr>
        <p:spPr bwMode="auto">
          <a:xfrm>
            <a:off x="2286000" y="5181600"/>
            <a:ext cx="297180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t>Tertiary prevention</a:t>
            </a:r>
          </a:p>
        </p:txBody>
      </p:sp>
    </p:spTree>
    <p:extLst>
      <p:ext uri="{BB962C8B-B14F-4D97-AF65-F5344CB8AC3E}">
        <p14:creationId xmlns:p14="http://schemas.microsoft.com/office/powerpoint/2010/main" val="321073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1000" fill="hold"/>
                                        <p:tgtEl>
                                          <p:spTgt spid="14340"/>
                                        </p:tgtEl>
                                        <p:attrNameLst>
                                          <p:attrName>ppt_w</p:attrName>
                                        </p:attrNameLst>
                                      </p:cBhvr>
                                      <p:tavLst>
                                        <p:tav tm="0">
                                          <p:val>
                                            <p:strVal val="#ppt_w*0.70"/>
                                          </p:val>
                                        </p:tav>
                                        <p:tav tm="100000">
                                          <p:val>
                                            <p:strVal val="#ppt_w"/>
                                          </p:val>
                                        </p:tav>
                                      </p:tavLst>
                                    </p:anim>
                                    <p:anim calcmode="lin" valueType="num">
                                      <p:cBhvr>
                                        <p:cTn id="13" dur="1000" fill="hold"/>
                                        <p:tgtEl>
                                          <p:spTgt spid="14340"/>
                                        </p:tgtEl>
                                        <p:attrNameLst>
                                          <p:attrName>ppt_h</p:attrName>
                                        </p:attrNameLst>
                                      </p:cBhvr>
                                      <p:tavLst>
                                        <p:tav tm="0">
                                          <p:val>
                                            <p:strVal val="#ppt_h"/>
                                          </p:val>
                                        </p:tav>
                                        <p:tav tm="100000">
                                          <p:val>
                                            <p:strVal val="#ppt_h"/>
                                          </p:val>
                                        </p:tav>
                                      </p:tavLst>
                                    </p:anim>
                                    <p:animEffect transition="in" filter="fade">
                                      <p:cBhvr>
                                        <p:cTn id="14" dur="1000"/>
                                        <p:tgtEl>
                                          <p:spTgt spid="143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p:cTn id="19" dur="1000" fill="hold"/>
                                        <p:tgtEl>
                                          <p:spTgt spid="14342"/>
                                        </p:tgtEl>
                                        <p:attrNameLst>
                                          <p:attrName>ppt_w</p:attrName>
                                        </p:attrNameLst>
                                      </p:cBhvr>
                                      <p:tavLst>
                                        <p:tav tm="0">
                                          <p:val>
                                            <p:strVal val="#ppt_w*0.70"/>
                                          </p:val>
                                        </p:tav>
                                        <p:tav tm="100000">
                                          <p:val>
                                            <p:strVal val="#ppt_w"/>
                                          </p:val>
                                        </p:tav>
                                      </p:tavLst>
                                    </p:anim>
                                    <p:anim calcmode="lin" valueType="num">
                                      <p:cBhvr>
                                        <p:cTn id="20" dur="1000" fill="hold"/>
                                        <p:tgtEl>
                                          <p:spTgt spid="14342"/>
                                        </p:tgtEl>
                                        <p:attrNameLst>
                                          <p:attrName>ppt_h</p:attrName>
                                        </p:attrNameLst>
                                      </p:cBhvr>
                                      <p:tavLst>
                                        <p:tav tm="0">
                                          <p:val>
                                            <p:strVal val="#ppt_h"/>
                                          </p:val>
                                        </p:tav>
                                        <p:tav tm="100000">
                                          <p:val>
                                            <p:strVal val="#ppt_h"/>
                                          </p:val>
                                        </p:tav>
                                      </p:tavLst>
                                    </p:anim>
                                    <p:animEffect transition="in" filter="fade">
                                      <p:cBhvr>
                                        <p:cTn id="21" dur="1000"/>
                                        <p:tgtEl>
                                          <p:spTgt spid="14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343"/>
                                        </p:tgtEl>
                                        <p:attrNameLst>
                                          <p:attrName>style.visibility</p:attrName>
                                        </p:attrNameLst>
                                      </p:cBhvr>
                                      <p:to>
                                        <p:strVal val="visible"/>
                                      </p:to>
                                    </p:set>
                                    <p:anim calcmode="lin" valueType="num">
                                      <p:cBhvr>
                                        <p:cTn id="26" dur="1000" fill="hold"/>
                                        <p:tgtEl>
                                          <p:spTgt spid="14343"/>
                                        </p:tgtEl>
                                        <p:attrNameLst>
                                          <p:attrName>ppt_w</p:attrName>
                                        </p:attrNameLst>
                                      </p:cBhvr>
                                      <p:tavLst>
                                        <p:tav tm="0">
                                          <p:val>
                                            <p:strVal val="#ppt_w*0.70"/>
                                          </p:val>
                                        </p:tav>
                                        <p:tav tm="100000">
                                          <p:val>
                                            <p:strVal val="#ppt_w"/>
                                          </p:val>
                                        </p:tav>
                                      </p:tavLst>
                                    </p:anim>
                                    <p:anim calcmode="lin" valueType="num">
                                      <p:cBhvr>
                                        <p:cTn id="27" dur="1000" fill="hold"/>
                                        <p:tgtEl>
                                          <p:spTgt spid="14343"/>
                                        </p:tgtEl>
                                        <p:attrNameLst>
                                          <p:attrName>ppt_h</p:attrName>
                                        </p:attrNameLst>
                                      </p:cBhvr>
                                      <p:tavLst>
                                        <p:tav tm="0">
                                          <p:val>
                                            <p:strVal val="#ppt_h"/>
                                          </p:val>
                                        </p:tav>
                                        <p:tav tm="100000">
                                          <p:val>
                                            <p:strVal val="#ppt_h"/>
                                          </p:val>
                                        </p:tav>
                                      </p:tavLst>
                                    </p:anim>
                                    <p:animEffect transition="in" filter="fade">
                                      <p:cBhvr>
                                        <p:cTn id="28" dur="1000"/>
                                        <p:tgtEl>
                                          <p:spTgt spid="14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344"/>
                                        </p:tgtEl>
                                        <p:attrNameLst>
                                          <p:attrName>style.visibility</p:attrName>
                                        </p:attrNameLst>
                                      </p:cBhvr>
                                      <p:to>
                                        <p:strVal val="visible"/>
                                      </p:to>
                                    </p:set>
                                    <p:anim calcmode="lin" valueType="num">
                                      <p:cBhvr>
                                        <p:cTn id="33" dur="1000" fill="hold"/>
                                        <p:tgtEl>
                                          <p:spTgt spid="14344"/>
                                        </p:tgtEl>
                                        <p:attrNameLst>
                                          <p:attrName>ppt_w</p:attrName>
                                        </p:attrNameLst>
                                      </p:cBhvr>
                                      <p:tavLst>
                                        <p:tav tm="0">
                                          <p:val>
                                            <p:strVal val="#ppt_w*0.70"/>
                                          </p:val>
                                        </p:tav>
                                        <p:tav tm="100000">
                                          <p:val>
                                            <p:strVal val="#ppt_w"/>
                                          </p:val>
                                        </p:tav>
                                      </p:tavLst>
                                    </p:anim>
                                    <p:anim calcmode="lin" valueType="num">
                                      <p:cBhvr>
                                        <p:cTn id="34" dur="1000" fill="hold"/>
                                        <p:tgtEl>
                                          <p:spTgt spid="14344"/>
                                        </p:tgtEl>
                                        <p:attrNameLst>
                                          <p:attrName>ppt_h</p:attrName>
                                        </p:attrNameLst>
                                      </p:cBhvr>
                                      <p:tavLst>
                                        <p:tav tm="0">
                                          <p:val>
                                            <p:strVal val="#ppt_h"/>
                                          </p:val>
                                        </p:tav>
                                        <p:tav tm="100000">
                                          <p:val>
                                            <p:strVal val="#ppt_h"/>
                                          </p:val>
                                        </p:tav>
                                      </p:tavLst>
                                    </p:anim>
                                    <p:animEffect transition="in" filter="fade">
                                      <p:cBhvr>
                                        <p:cTn id="35"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2" grpId="0" animBg="1"/>
      <p:bldP spid="14343" grpId="0" animBg="1"/>
      <p:bldP spid="143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fontAlgn="auto">
              <a:spcAft>
                <a:spcPts val="0"/>
              </a:spcAft>
              <a:defRPr/>
            </a:pPr>
            <a:r>
              <a:rPr lang="en-US" sz="4000" i="1" dirty="0" smtClean="0"/>
              <a:t>Type of </a:t>
            </a:r>
            <a:r>
              <a:rPr lang="en-GB" sz="4000" i="1" dirty="0" smtClean="0"/>
              <a:t>Services</a:t>
            </a:r>
            <a:r>
              <a:rPr lang="en-GB" sz="4000" b="1" dirty="0" smtClean="0"/>
              <a:t> Prevention</a:t>
            </a:r>
            <a:endParaRPr lang="en-GB" sz="4000" dirty="0" smtClean="0">
              <a:solidFill>
                <a:schemeClr val="accent2"/>
              </a:solidFill>
              <a:effectLst>
                <a:outerShdw blurRad="38100" dist="38100" dir="2700000" algn="tl">
                  <a:srgbClr val="C0C0C0"/>
                </a:outerShdw>
              </a:effectLst>
            </a:endParaRPr>
          </a:p>
        </p:txBody>
      </p:sp>
      <p:sp>
        <p:nvSpPr>
          <p:cNvPr id="32771" name="Rectangle 3"/>
          <p:cNvSpPr>
            <a:spLocks noGrp="1" noChangeArrowheads="1"/>
          </p:cNvSpPr>
          <p:nvPr>
            <p:ph idx="1"/>
          </p:nvPr>
        </p:nvSpPr>
        <p:spPr>
          <a:xfrm>
            <a:off x="457200" y="1981200"/>
            <a:ext cx="8229600" cy="4543425"/>
          </a:xfrm>
        </p:spPr>
        <p:txBody>
          <a:bodyPr/>
          <a:lstStyle/>
          <a:p>
            <a:pPr>
              <a:lnSpc>
                <a:spcPct val="80000"/>
              </a:lnSpc>
            </a:pPr>
            <a:r>
              <a:rPr lang="en-GB" sz="2800" b="1" dirty="0" smtClean="0">
                <a:cs typeface="Arial" panose="020B0604020202020204" pitchFamily="34" charset="0"/>
              </a:rPr>
              <a:t>Primary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Universal Services</a:t>
            </a:r>
            <a:r>
              <a:rPr lang="en-GB" sz="2800" dirty="0" smtClean="0">
                <a:solidFill>
                  <a:srgbClr val="C00000"/>
                </a:solidFill>
                <a:cs typeface="Arial" panose="020B0604020202020204" pitchFamily="34" charset="0"/>
              </a:rPr>
              <a:t> </a:t>
            </a:r>
            <a:r>
              <a:rPr lang="en-GB" sz="2800" dirty="0" smtClean="0">
                <a:cs typeface="Arial" panose="020B0604020202020204" pitchFamily="34" charset="0"/>
              </a:rPr>
              <a:t>offered to the </a:t>
            </a:r>
            <a:r>
              <a:rPr lang="en-GB" sz="2800" dirty="0" smtClean="0">
                <a:solidFill>
                  <a:srgbClr val="0070C0"/>
                </a:solidFill>
                <a:cs typeface="Arial" panose="020B0604020202020204" pitchFamily="34" charset="0"/>
              </a:rPr>
              <a:t>whole population </a:t>
            </a:r>
            <a:r>
              <a:rPr lang="en-GB" sz="2800" dirty="0" smtClean="0">
                <a:cs typeface="Arial" panose="020B0604020202020204" pitchFamily="34" charset="0"/>
              </a:rPr>
              <a:t>on a routine basis (</a:t>
            </a:r>
            <a:r>
              <a:rPr lang="en-GB" sz="2800" u="sng" dirty="0" smtClean="0">
                <a:cs typeface="Arial" panose="020B0604020202020204" pitchFamily="34" charset="0"/>
              </a:rPr>
              <a:t>proactive</a:t>
            </a:r>
            <a:r>
              <a:rPr lang="en-GB" sz="2800" dirty="0" smtClean="0">
                <a:cs typeface="Arial" panose="020B0604020202020204" pitchFamily="34" charset="0"/>
              </a:rPr>
              <a:t>)</a:t>
            </a:r>
            <a:r>
              <a:rPr lang="en-GB" sz="2800" b="1" dirty="0" smtClean="0">
                <a:cs typeface="Arial" panose="020B0604020202020204" pitchFamily="34" charset="0"/>
              </a:rPr>
              <a:t>.85-90%</a:t>
            </a:r>
          </a:p>
          <a:p>
            <a:pPr lvl="1">
              <a:lnSpc>
                <a:spcPct val="80000"/>
              </a:lnSpc>
            </a:pPr>
            <a:endParaRPr lang="en-GB" sz="2400" b="1" dirty="0" smtClean="0">
              <a:cs typeface="Arial" panose="020B0604020202020204" pitchFamily="34" charset="0"/>
            </a:endParaRPr>
          </a:p>
          <a:p>
            <a:pPr>
              <a:lnSpc>
                <a:spcPct val="80000"/>
              </a:lnSpc>
            </a:pPr>
            <a:r>
              <a:rPr lang="en-GB" sz="2800" b="1" dirty="0" smtClean="0">
                <a:cs typeface="Arial" panose="020B0604020202020204" pitchFamily="34" charset="0"/>
              </a:rPr>
              <a:t>Secondary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Targeted Services</a:t>
            </a:r>
            <a:r>
              <a:rPr lang="en-GB" sz="2800" dirty="0" smtClean="0">
                <a:solidFill>
                  <a:srgbClr val="C00000"/>
                </a:solidFill>
                <a:cs typeface="Arial" panose="020B0604020202020204" pitchFamily="34" charset="0"/>
              </a:rPr>
              <a:t> </a:t>
            </a:r>
            <a:r>
              <a:rPr lang="en-GB" sz="2800" dirty="0" smtClean="0">
                <a:cs typeface="Arial" panose="020B0604020202020204" pitchFamily="34" charset="0"/>
              </a:rPr>
              <a:t>directed at ‘</a:t>
            </a:r>
            <a:r>
              <a:rPr lang="en-GB" sz="2800" dirty="0" smtClean="0">
                <a:solidFill>
                  <a:srgbClr val="002060"/>
                </a:solidFill>
                <a:cs typeface="Arial" panose="020B0604020202020204" pitchFamily="34" charset="0"/>
              </a:rPr>
              <a:t>high risk groups</a:t>
            </a:r>
            <a:r>
              <a:rPr lang="en-GB" sz="2800" dirty="0" smtClean="0">
                <a:cs typeface="Arial" panose="020B0604020202020204" pitchFamily="34" charset="0"/>
              </a:rPr>
              <a:t>’ and intervention offered before </a:t>
            </a:r>
            <a:r>
              <a:rPr lang="en-GB" sz="2800" dirty="0" smtClean="0">
                <a:solidFill>
                  <a:srgbClr val="C00000"/>
                </a:solidFill>
                <a:cs typeface="Arial" panose="020B0604020202020204" pitchFamily="34" charset="0"/>
              </a:rPr>
              <a:t>maltreatment </a:t>
            </a:r>
            <a:r>
              <a:rPr lang="en-GB" sz="2800" dirty="0" smtClean="0">
                <a:cs typeface="Arial" panose="020B0604020202020204" pitchFamily="34" charset="0"/>
              </a:rPr>
              <a:t>(</a:t>
            </a:r>
            <a:r>
              <a:rPr lang="en-GB" sz="2800" u="sng" dirty="0" smtClean="0">
                <a:cs typeface="Arial" panose="020B0604020202020204" pitchFamily="34" charset="0"/>
              </a:rPr>
              <a:t>proactive</a:t>
            </a:r>
            <a:r>
              <a:rPr lang="en-GB" sz="2800" dirty="0" smtClean="0">
                <a:cs typeface="Arial" panose="020B0604020202020204" pitchFamily="34" charset="0"/>
              </a:rPr>
              <a:t>)</a:t>
            </a:r>
            <a:r>
              <a:rPr lang="en-GB" sz="2800" b="1" dirty="0" smtClean="0">
                <a:cs typeface="Arial" panose="020B0604020202020204" pitchFamily="34" charset="0"/>
              </a:rPr>
              <a:t>. </a:t>
            </a:r>
          </a:p>
          <a:p>
            <a:pPr>
              <a:lnSpc>
                <a:spcPct val="80000"/>
              </a:lnSpc>
            </a:pPr>
            <a:endParaRPr lang="en-GB" sz="2800" b="1" dirty="0" smtClean="0">
              <a:cs typeface="Arial" panose="020B0604020202020204" pitchFamily="34" charset="0"/>
            </a:endParaRPr>
          </a:p>
          <a:p>
            <a:pPr>
              <a:lnSpc>
                <a:spcPct val="80000"/>
              </a:lnSpc>
            </a:pPr>
            <a:r>
              <a:rPr lang="en-GB" sz="2800" b="1" dirty="0" smtClean="0">
                <a:cs typeface="Arial" panose="020B0604020202020204" pitchFamily="34" charset="0"/>
              </a:rPr>
              <a:t>Tertiary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Specialist Services </a:t>
            </a:r>
            <a:r>
              <a:rPr lang="en-GB" sz="2800" dirty="0" smtClean="0">
                <a:cs typeface="Arial" panose="020B0604020202020204" pitchFamily="34" charset="0"/>
              </a:rPr>
              <a:t>for treatment of families.  Intervention is offered only after “</a:t>
            </a:r>
            <a:r>
              <a:rPr lang="en-GB" sz="2800" dirty="0" smtClean="0">
                <a:solidFill>
                  <a:srgbClr val="0070C0"/>
                </a:solidFill>
                <a:cs typeface="Arial" panose="020B0604020202020204" pitchFamily="34" charset="0"/>
              </a:rPr>
              <a:t>significant harm</a:t>
            </a:r>
            <a:r>
              <a:rPr lang="en-GB" sz="2800" dirty="0" smtClean="0">
                <a:cs typeface="Arial" panose="020B0604020202020204" pitchFamily="34" charset="0"/>
              </a:rPr>
              <a:t>” has occurred (</a:t>
            </a:r>
            <a:r>
              <a:rPr lang="en-GB" sz="2800" u="sng" dirty="0" smtClean="0">
                <a:cs typeface="Arial" panose="020B0604020202020204" pitchFamily="34" charset="0"/>
              </a:rPr>
              <a:t>reactive</a:t>
            </a:r>
            <a:r>
              <a:rPr lang="en-GB" sz="2800" dirty="0" smtClean="0">
                <a:cs typeface="Arial" panose="020B0604020202020204" pitchFamily="34" charset="0"/>
              </a:rPr>
              <a:t>).   </a:t>
            </a:r>
          </a:p>
          <a:p>
            <a:pPr>
              <a:lnSpc>
                <a:spcPct val="80000"/>
              </a:lnSpc>
            </a:pPr>
            <a:endParaRPr lang="en-GB" sz="3600" dirty="0" smtClean="0">
              <a:cs typeface="Arial" panose="020B0604020202020204" pitchFamily="34" charset="0"/>
            </a:endParaRPr>
          </a:p>
        </p:txBody>
      </p:sp>
    </p:spTree>
    <p:extLst>
      <p:ext uri="{BB962C8B-B14F-4D97-AF65-F5344CB8AC3E}">
        <p14:creationId xmlns:p14="http://schemas.microsoft.com/office/powerpoint/2010/main" val="302424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54050"/>
          </a:xfrm>
        </p:spPr>
        <p:txBody>
          <a:bodyPr rtlCol="0">
            <a:normAutofit fontScale="90000"/>
          </a:bodyPr>
          <a:lstStyle/>
          <a:p>
            <a:pPr fontAlgn="auto">
              <a:spcAft>
                <a:spcPts val="0"/>
              </a:spcAft>
              <a:defRPr/>
            </a:pPr>
            <a:r>
              <a:rPr lang="ar-SA" b="1" smtClean="0"/>
              <a:t>مفهوم پیشگیری</a:t>
            </a:r>
            <a:endParaRPr lang="ru-RU" smtClean="0"/>
          </a:p>
        </p:txBody>
      </p:sp>
      <p:sp>
        <p:nvSpPr>
          <p:cNvPr id="21507" name="Rectangle 3"/>
          <p:cNvSpPr>
            <a:spLocks noGrp="1" noChangeArrowheads="1"/>
          </p:cNvSpPr>
          <p:nvPr>
            <p:ph idx="1"/>
          </p:nvPr>
        </p:nvSpPr>
        <p:spPr>
          <a:xfrm>
            <a:off x="457200" y="1071563"/>
            <a:ext cx="8229600" cy="5572125"/>
          </a:xfrm>
        </p:spPr>
        <p:txBody>
          <a:bodyPr/>
          <a:lstStyle/>
          <a:p>
            <a:r>
              <a:rPr lang="en-US" dirty="0" smtClean="0">
                <a:cs typeface="Arial" panose="020B0604020202020204" pitchFamily="34" charset="0"/>
              </a:rPr>
              <a:t>The goals of medicine are to</a:t>
            </a:r>
            <a:r>
              <a:rPr lang="en-US" dirty="0" smtClean="0">
                <a:solidFill>
                  <a:srgbClr val="FF0000"/>
                </a:solidFill>
                <a:cs typeface="Arial" panose="020B0604020202020204" pitchFamily="34" charset="0"/>
              </a:rPr>
              <a:t> promote health</a:t>
            </a:r>
            <a:r>
              <a:rPr lang="en-US" dirty="0" smtClean="0">
                <a:cs typeface="Arial" panose="020B0604020202020204" pitchFamily="34" charset="0"/>
              </a:rPr>
              <a:t>, </a:t>
            </a:r>
            <a:r>
              <a:rPr lang="en-US" dirty="0" smtClean="0">
                <a:solidFill>
                  <a:srgbClr val="FF0000"/>
                </a:solidFill>
                <a:cs typeface="Arial" panose="020B0604020202020204" pitchFamily="34" charset="0"/>
              </a:rPr>
              <a:t>to preserve health, to restore health when it is impaired, and to minimize suffering and distress.</a:t>
            </a:r>
          </a:p>
          <a:p>
            <a:pPr>
              <a:buFontTx/>
              <a:buNone/>
            </a:pPr>
            <a:r>
              <a:rPr lang="en-US" dirty="0" smtClean="0">
                <a:cs typeface="Arial" panose="020B0604020202020204" pitchFamily="34" charset="0"/>
              </a:rPr>
              <a:t> </a:t>
            </a:r>
          </a:p>
          <a:p>
            <a:r>
              <a:rPr lang="en-US" dirty="0" smtClean="0">
                <a:cs typeface="Arial" panose="020B0604020202020204" pitchFamily="34" charset="0"/>
              </a:rPr>
              <a:t>These goals are embodied in the word "prevention" </a:t>
            </a:r>
            <a:endParaRPr lang="fa-IR" dirty="0" smtClean="0"/>
          </a:p>
          <a:p>
            <a:pPr algn="r"/>
            <a:r>
              <a:rPr lang="ar-SA" dirty="0" smtClean="0"/>
              <a:t>اهداف علم پزشکی عبارت است از: ارتقاء سلامتی واحیای آن به هنگام آس</a:t>
            </a:r>
            <a:r>
              <a:rPr lang="fa-IR" dirty="0" smtClean="0"/>
              <a:t>یب</a:t>
            </a:r>
            <a:r>
              <a:rPr lang="ar-SA" dirty="0" smtClean="0"/>
              <a:t> بدن و به حداقل رنج و ناراحتی مردم</a:t>
            </a:r>
            <a:endParaRPr lang="en-US" dirty="0" smtClean="0">
              <a:cs typeface="Arial" panose="020B0604020202020204" pitchFamily="34" charset="0"/>
            </a:endParaRPr>
          </a:p>
        </p:txBody>
      </p:sp>
    </p:spTree>
    <p:extLst>
      <p:ext uri="{BB962C8B-B14F-4D97-AF65-F5344CB8AC3E}">
        <p14:creationId xmlns:p14="http://schemas.microsoft.com/office/powerpoint/2010/main" val="180460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fontAlgn="auto">
              <a:spcAft>
                <a:spcPts val="0"/>
              </a:spcAft>
              <a:defRPr/>
            </a:pPr>
            <a:r>
              <a:rPr lang="en-AU" sz="4000" b="1" smtClean="0">
                <a:latin typeface="Century Gothic" pitchFamily="34" charset="0"/>
              </a:rPr>
              <a:t>Results (3) – Preventive health settings</a:t>
            </a:r>
          </a:p>
        </p:txBody>
      </p:sp>
      <p:sp>
        <p:nvSpPr>
          <p:cNvPr id="33795" name="Rectangle 3"/>
          <p:cNvSpPr>
            <a:spLocks noGrp="1" noChangeArrowheads="1"/>
          </p:cNvSpPr>
          <p:nvPr>
            <p:ph type="body" sz="half" idx="1"/>
          </p:nvPr>
        </p:nvSpPr>
        <p:spPr>
          <a:xfrm>
            <a:off x="468313" y="1778000"/>
            <a:ext cx="3095625" cy="503238"/>
          </a:xfrm>
        </p:spPr>
        <p:txBody>
          <a:bodyPr/>
          <a:lstStyle/>
          <a:p>
            <a:pPr>
              <a:lnSpc>
                <a:spcPct val="90000"/>
              </a:lnSpc>
              <a:spcAft>
                <a:spcPct val="20000"/>
              </a:spcAft>
              <a:buFontTx/>
              <a:buNone/>
            </a:pPr>
            <a:r>
              <a:rPr lang="en-AU" sz="2200" b="1" smtClean="0">
                <a:latin typeface="Century Gothic" panose="020B0502020202020204" pitchFamily="34" charset="0"/>
                <a:cs typeface="Arial" panose="020B0604020202020204" pitchFamily="34" charset="0"/>
              </a:rPr>
              <a:t>Levels of prevention:</a:t>
            </a:r>
            <a:endParaRPr lang="en-AU" sz="2200" smtClean="0">
              <a:solidFill>
                <a:srgbClr val="009900"/>
              </a:solidFill>
              <a:latin typeface="Century Gothic" panose="020B0502020202020204" pitchFamily="34" charset="0"/>
              <a:cs typeface="Arial" panose="020B0604020202020204" pitchFamily="34" charset="0"/>
            </a:endParaRPr>
          </a:p>
          <a:p>
            <a:pPr>
              <a:lnSpc>
                <a:spcPct val="90000"/>
              </a:lnSpc>
              <a:buFontTx/>
              <a:buNone/>
            </a:pPr>
            <a:endParaRPr lang="en-AU" sz="2200" smtClean="0">
              <a:latin typeface="Century Gothic" panose="020B0502020202020204" pitchFamily="34" charset="0"/>
              <a:cs typeface="Arial" panose="020B0604020202020204" pitchFamily="34" charset="0"/>
            </a:endParaRPr>
          </a:p>
        </p:txBody>
      </p:sp>
      <p:sp>
        <p:nvSpPr>
          <p:cNvPr id="33796" name="Line 4"/>
          <p:cNvSpPr>
            <a:spLocks noChangeShapeType="1"/>
          </p:cNvSpPr>
          <p:nvPr/>
        </p:nvSpPr>
        <p:spPr bwMode="auto">
          <a:xfrm>
            <a:off x="5940425" y="2924175"/>
            <a:ext cx="2592388" cy="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a-IR"/>
          </a:p>
        </p:txBody>
      </p:sp>
      <p:sp>
        <p:nvSpPr>
          <p:cNvPr id="33797" name="Text Box 5"/>
          <p:cNvSpPr txBox="1">
            <a:spLocks noChangeArrowheads="1"/>
          </p:cNvSpPr>
          <p:nvPr/>
        </p:nvSpPr>
        <p:spPr bwMode="auto">
          <a:xfrm>
            <a:off x="3419475" y="2781300"/>
            <a:ext cx="2449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sz="1600">
                <a:latin typeface="Century Gothic" panose="020B0502020202020204" pitchFamily="34" charset="0"/>
              </a:rPr>
              <a:t>The continuum of care</a:t>
            </a:r>
          </a:p>
        </p:txBody>
      </p:sp>
      <p:sp>
        <p:nvSpPr>
          <p:cNvPr id="33798" name="Line 6"/>
          <p:cNvSpPr>
            <a:spLocks noChangeShapeType="1"/>
          </p:cNvSpPr>
          <p:nvPr/>
        </p:nvSpPr>
        <p:spPr bwMode="auto">
          <a:xfrm>
            <a:off x="611188" y="2924175"/>
            <a:ext cx="2665412" cy="0"/>
          </a:xfrm>
          <a:prstGeom prst="line">
            <a:avLst/>
          </a:prstGeom>
          <a:noFill/>
          <a:ln w="190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a-IR"/>
          </a:p>
        </p:txBody>
      </p:sp>
      <p:sp>
        <p:nvSpPr>
          <p:cNvPr id="34823" name="Text Box 7"/>
          <p:cNvSpPr txBox="1">
            <a:spLocks noChangeArrowheads="1"/>
          </p:cNvSpPr>
          <p:nvPr/>
        </p:nvSpPr>
        <p:spPr bwMode="auto">
          <a:xfrm>
            <a:off x="611188" y="3716338"/>
            <a:ext cx="1944687" cy="1382712"/>
          </a:xfrm>
          <a:prstGeom prst="rect">
            <a:avLst/>
          </a:prstGeom>
          <a:solidFill>
            <a:schemeClr val="bg2">
              <a:alpha val="20000"/>
            </a:scheme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AU" b="1" dirty="0">
                <a:solidFill>
                  <a:srgbClr val="009900"/>
                </a:solidFill>
                <a:latin typeface="Century Gothic" panose="020B0502020202020204" pitchFamily="34" charset="0"/>
              </a:rPr>
              <a:t>Primary</a:t>
            </a:r>
            <a:r>
              <a:rPr lang="en-AU" sz="2000" b="1" dirty="0">
                <a:solidFill>
                  <a:srgbClr val="009900"/>
                </a:solidFill>
                <a:latin typeface="Century Gothic" panose="020B0502020202020204" pitchFamily="34" charset="0"/>
              </a:rPr>
              <a:t> </a:t>
            </a:r>
            <a:r>
              <a:rPr lang="en-AU" sz="2000" b="1" dirty="0">
                <a:solidFill>
                  <a:schemeClr val="tx2"/>
                </a:solidFill>
                <a:latin typeface="Century Gothic" panose="020B0502020202020204" pitchFamily="34" charset="0"/>
              </a:rPr>
              <a:t>prevention</a:t>
            </a:r>
            <a:r>
              <a:rPr lang="en-AU" sz="2000" b="1" dirty="0">
                <a:solidFill>
                  <a:srgbClr val="009900"/>
                </a:solidFill>
                <a:latin typeface="Century Gothic" panose="020B0502020202020204" pitchFamily="34" charset="0"/>
              </a:rPr>
              <a:t> </a:t>
            </a:r>
          </a:p>
          <a:p>
            <a:pPr algn="ctr" eaLnBrk="1" hangingPunct="1">
              <a:spcBef>
                <a:spcPct val="50000"/>
              </a:spcBef>
            </a:pPr>
            <a:r>
              <a:rPr lang="en-AU" sz="1600" b="1" dirty="0">
                <a:latin typeface="Century Gothic" panose="020B0502020202020204" pitchFamily="34" charset="0"/>
              </a:rPr>
              <a:t>promotion of wellbeing</a:t>
            </a:r>
          </a:p>
        </p:txBody>
      </p:sp>
      <p:sp>
        <p:nvSpPr>
          <p:cNvPr id="34824" name="Text Box 8"/>
          <p:cNvSpPr txBox="1">
            <a:spLocks noChangeArrowheads="1"/>
          </p:cNvSpPr>
          <p:nvPr/>
        </p:nvSpPr>
        <p:spPr bwMode="auto">
          <a:xfrm>
            <a:off x="3635375" y="3716338"/>
            <a:ext cx="1944688" cy="1382712"/>
          </a:xfrm>
          <a:prstGeom prst="rect">
            <a:avLst/>
          </a:prstGeom>
          <a:solidFill>
            <a:schemeClr val="bg2">
              <a:alpha val="20000"/>
            </a:scheme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AU" b="1">
                <a:solidFill>
                  <a:srgbClr val="FF3300"/>
                </a:solidFill>
                <a:latin typeface="Century Gothic" panose="020B0502020202020204" pitchFamily="34" charset="0"/>
              </a:rPr>
              <a:t>Secondary</a:t>
            </a:r>
            <a:r>
              <a:rPr lang="en-AU" sz="2000" b="1">
                <a:solidFill>
                  <a:srgbClr val="FF3300"/>
                </a:solidFill>
                <a:latin typeface="Century Gothic" panose="020B0502020202020204" pitchFamily="34" charset="0"/>
              </a:rPr>
              <a:t> </a:t>
            </a:r>
            <a:r>
              <a:rPr lang="en-AU" sz="2000" b="1">
                <a:latin typeface="Century Gothic" panose="020B0502020202020204" pitchFamily="34" charset="0"/>
              </a:rPr>
              <a:t>prevention</a:t>
            </a:r>
            <a:r>
              <a:rPr lang="en-AU" sz="2000" b="1">
                <a:solidFill>
                  <a:srgbClr val="009900"/>
                </a:solidFill>
                <a:latin typeface="Century Gothic" panose="020B0502020202020204" pitchFamily="34" charset="0"/>
              </a:rPr>
              <a:t> </a:t>
            </a:r>
          </a:p>
          <a:p>
            <a:pPr algn="ctr" eaLnBrk="1" hangingPunct="1">
              <a:spcBef>
                <a:spcPct val="50000"/>
              </a:spcBef>
            </a:pPr>
            <a:r>
              <a:rPr lang="en-AU" sz="1600" b="1">
                <a:latin typeface="Century Gothic" panose="020B0502020202020204" pitchFamily="34" charset="0"/>
              </a:rPr>
              <a:t>early </a:t>
            </a:r>
            <a:br>
              <a:rPr lang="en-AU" sz="1600" b="1">
                <a:latin typeface="Century Gothic" panose="020B0502020202020204" pitchFamily="34" charset="0"/>
              </a:rPr>
            </a:br>
            <a:r>
              <a:rPr lang="en-AU" sz="1600" b="1">
                <a:latin typeface="Century Gothic" panose="020B0502020202020204" pitchFamily="34" charset="0"/>
              </a:rPr>
              <a:t>intervention</a:t>
            </a:r>
          </a:p>
        </p:txBody>
      </p:sp>
      <p:sp>
        <p:nvSpPr>
          <p:cNvPr id="34825" name="Text Box 9"/>
          <p:cNvSpPr txBox="1">
            <a:spLocks noChangeArrowheads="1"/>
          </p:cNvSpPr>
          <p:nvPr/>
        </p:nvSpPr>
        <p:spPr bwMode="auto">
          <a:xfrm>
            <a:off x="6659563" y="3716338"/>
            <a:ext cx="1944687" cy="1382712"/>
          </a:xfrm>
          <a:prstGeom prst="rect">
            <a:avLst/>
          </a:prstGeom>
          <a:solidFill>
            <a:schemeClr val="bg2">
              <a:alpha val="21960"/>
            </a:scheme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AU" b="1">
                <a:solidFill>
                  <a:srgbClr val="FF0000"/>
                </a:solidFill>
                <a:latin typeface="Century Gothic" panose="020B0502020202020204" pitchFamily="34" charset="0"/>
              </a:rPr>
              <a:t>Tertiary</a:t>
            </a:r>
            <a:r>
              <a:rPr lang="en-AU" sz="2000" b="1">
                <a:solidFill>
                  <a:srgbClr val="FF0000"/>
                </a:solidFill>
                <a:latin typeface="Century Gothic" panose="020B0502020202020204" pitchFamily="34" charset="0"/>
              </a:rPr>
              <a:t> </a:t>
            </a:r>
            <a:r>
              <a:rPr lang="en-AU" sz="2000" b="1">
                <a:latin typeface="Century Gothic" panose="020B0502020202020204" pitchFamily="34" charset="0"/>
              </a:rPr>
              <a:t>prevention </a:t>
            </a:r>
          </a:p>
          <a:p>
            <a:pPr algn="ctr" eaLnBrk="1" hangingPunct="1">
              <a:spcBef>
                <a:spcPct val="50000"/>
              </a:spcBef>
            </a:pPr>
            <a:r>
              <a:rPr lang="en-AU" sz="1600" b="1">
                <a:latin typeface="Century Gothic" panose="020B0502020202020204" pitchFamily="34" charset="0"/>
              </a:rPr>
              <a:t>disease management</a:t>
            </a:r>
          </a:p>
        </p:txBody>
      </p:sp>
      <p:sp>
        <p:nvSpPr>
          <p:cNvPr id="33802" name="Text Box 10"/>
          <p:cNvSpPr txBox="1">
            <a:spLocks noChangeArrowheads="1"/>
          </p:cNvSpPr>
          <p:nvPr/>
        </p:nvSpPr>
        <p:spPr bwMode="auto">
          <a:xfrm>
            <a:off x="395288" y="6237288"/>
            <a:ext cx="83534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bg2"/>
              </a:buClr>
              <a:buSzPct val="75000"/>
              <a:buFont typeface="Wingdings" panose="05000000000000000000" pitchFamily="2" charset="2"/>
              <a:buNone/>
            </a:pPr>
            <a:r>
              <a:rPr lang="en-AU" sz="1200">
                <a:latin typeface="Century Gothic" panose="020B0502020202020204" pitchFamily="34" charset="0"/>
              </a:rPr>
              <a:t>Adapted from </a:t>
            </a:r>
            <a:r>
              <a:rPr lang="en-AU" sz="1200" i="1">
                <a:latin typeface="Century Gothic" panose="020B0502020202020204" pitchFamily="34" charset="0"/>
              </a:rPr>
              <a:t>‘Preventing chronic disease: A strategic framework</a:t>
            </a:r>
            <a:r>
              <a:rPr lang="en-AU" sz="1200">
                <a:latin typeface="Century Gothic" panose="020B0502020202020204" pitchFamily="34" charset="0"/>
              </a:rPr>
              <a:t>’, National Public Health Partnership, 2001</a:t>
            </a:r>
          </a:p>
        </p:txBody>
      </p:sp>
    </p:spTree>
    <p:custDataLst>
      <p:tags r:id="rId1"/>
    </p:custDataLst>
    <p:extLst>
      <p:ext uri="{BB962C8B-B14F-4D97-AF65-F5344CB8AC3E}">
        <p14:creationId xmlns:p14="http://schemas.microsoft.com/office/powerpoint/2010/main" val="2946511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additive="base">
                                        <p:cTn id="7" dur="1000" fill="hold"/>
                                        <p:tgtEl>
                                          <p:spTgt spid="34823"/>
                                        </p:tgtEl>
                                        <p:attrNameLst>
                                          <p:attrName>ppt_x</p:attrName>
                                        </p:attrNameLst>
                                      </p:cBhvr>
                                      <p:tavLst>
                                        <p:tav tm="0">
                                          <p:val>
                                            <p:strVal val="0-#ppt_w/2"/>
                                          </p:val>
                                        </p:tav>
                                        <p:tav tm="100000">
                                          <p:val>
                                            <p:strVal val="#ppt_x"/>
                                          </p:val>
                                        </p:tav>
                                      </p:tavLst>
                                    </p:anim>
                                    <p:anim calcmode="lin" valueType="num">
                                      <p:cBhvr additive="base">
                                        <p:cTn id="8" dur="1000" fill="hold"/>
                                        <p:tgtEl>
                                          <p:spTgt spid="348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1000" fill="hold"/>
                                        <p:tgtEl>
                                          <p:spTgt spid="34824"/>
                                        </p:tgtEl>
                                        <p:attrNameLst>
                                          <p:attrName>ppt_x</p:attrName>
                                        </p:attrNameLst>
                                      </p:cBhvr>
                                      <p:tavLst>
                                        <p:tav tm="0">
                                          <p:val>
                                            <p:strVal val="#ppt_x"/>
                                          </p:val>
                                        </p:tav>
                                        <p:tav tm="100000">
                                          <p:val>
                                            <p:strVal val="#ppt_x"/>
                                          </p:val>
                                        </p:tav>
                                      </p:tavLst>
                                    </p:anim>
                                    <p:anim calcmode="lin" valueType="num">
                                      <p:cBhvr additive="base">
                                        <p:cTn id="14" dur="10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825"/>
                                        </p:tgtEl>
                                        <p:attrNameLst>
                                          <p:attrName>style.visibility</p:attrName>
                                        </p:attrNameLst>
                                      </p:cBhvr>
                                      <p:to>
                                        <p:strVal val="visible"/>
                                      </p:to>
                                    </p:set>
                                    <p:anim calcmode="lin" valueType="num">
                                      <p:cBhvr additive="base">
                                        <p:cTn id="19" dur="1000" fill="hold"/>
                                        <p:tgtEl>
                                          <p:spTgt spid="34825"/>
                                        </p:tgtEl>
                                        <p:attrNameLst>
                                          <p:attrName>ppt_x</p:attrName>
                                        </p:attrNameLst>
                                      </p:cBhvr>
                                      <p:tavLst>
                                        <p:tav tm="0">
                                          <p:val>
                                            <p:strVal val="1+#ppt_w/2"/>
                                          </p:val>
                                        </p:tav>
                                        <p:tav tm="100000">
                                          <p:val>
                                            <p:strVal val="#ppt_x"/>
                                          </p:val>
                                        </p:tav>
                                      </p:tavLst>
                                    </p:anim>
                                    <p:anim calcmode="lin" valueType="num">
                                      <p:cBhvr additive="base">
                                        <p:cTn id="20" dur="1000" fill="hold"/>
                                        <p:tgtEl>
                                          <p:spTgt spid="348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371601"/>
          </a:xfrm>
        </p:spPr>
        <p:txBody>
          <a:bodyPr>
            <a:normAutofit/>
          </a:bodyPr>
          <a:lstStyle/>
          <a:p>
            <a:r>
              <a:rPr lang="fa-IR" sz="3600" dirty="0"/>
              <a:t>شایستگی ها ی </a:t>
            </a:r>
            <a:r>
              <a:rPr lang="fa-IR" sz="3600" dirty="0" smtClean="0"/>
              <a:t>ارایه دهندگان </a:t>
            </a:r>
            <a:r>
              <a:rPr lang="fa-IR" sz="3600" dirty="0"/>
              <a:t>مراقبت های سلامت</a:t>
            </a:r>
            <a:endParaRPr lang="en-US" sz="3600" dirty="0"/>
          </a:p>
        </p:txBody>
      </p:sp>
      <p:sp>
        <p:nvSpPr>
          <p:cNvPr id="3" name="Subtitle 2"/>
          <p:cNvSpPr>
            <a:spLocks noGrp="1"/>
          </p:cNvSpPr>
          <p:nvPr>
            <p:ph type="subTitle" idx="1"/>
          </p:nvPr>
        </p:nvSpPr>
        <p:spPr>
          <a:xfrm>
            <a:off x="914400" y="2057400"/>
            <a:ext cx="7010400" cy="3581400"/>
          </a:xfrm>
        </p:spPr>
        <p:txBody>
          <a:bodyPr>
            <a:normAutofit/>
          </a:bodyPr>
          <a:lstStyle/>
          <a:p>
            <a:endParaRPr lang="fa-IR" dirty="0" smtClean="0">
              <a:solidFill>
                <a:schemeClr val="tx1"/>
              </a:solidFill>
            </a:endParaRPr>
          </a:p>
          <a:p>
            <a:r>
              <a:rPr lang="en-US" dirty="0" smtClean="0">
                <a:solidFill>
                  <a:srgbClr val="0070C0"/>
                </a:solidFill>
              </a:rPr>
              <a:t>Competencies in healthcare </a:t>
            </a:r>
            <a:r>
              <a:rPr lang="en-US" dirty="0">
                <a:solidFill>
                  <a:srgbClr val="0070C0"/>
                </a:solidFill>
              </a:rPr>
              <a:t>providers</a:t>
            </a:r>
            <a:endParaRPr lang="fa-IR" dirty="0">
              <a:solidFill>
                <a:srgbClr val="0070C0"/>
              </a:solidFill>
            </a:endParaRPr>
          </a:p>
          <a:p>
            <a:endParaRPr lang="fa-IR" dirty="0" smtClean="0">
              <a:solidFill>
                <a:schemeClr val="tx1"/>
              </a:solidFill>
            </a:endParaRPr>
          </a:p>
          <a:p>
            <a:endParaRPr lang="fa-IR" dirty="0" smtClean="0">
              <a:solidFill>
                <a:schemeClr val="tx1"/>
              </a:solidFill>
            </a:endParaRPr>
          </a:p>
          <a:p>
            <a:pPr algn="l"/>
            <a:endParaRPr lang="en-US" dirty="0">
              <a:solidFill>
                <a:schemeClr val="tx1"/>
              </a:solidFill>
            </a:endParaRPr>
          </a:p>
        </p:txBody>
      </p:sp>
      <p:pic>
        <p:nvPicPr>
          <p:cNvPr id="4" name="Picture 3" descr="j0090076"/>
          <p:cNvPicPr>
            <a:picLocks noChangeAspect="1" noChangeArrowheads="1"/>
          </p:cNvPicPr>
          <p:nvPr/>
        </p:nvPicPr>
        <p:blipFill>
          <a:blip r:embed="rId2"/>
          <a:srcRect/>
          <a:stretch>
            <a:fillRect/>
          </a:stretch>
        </p:blipFill>
        <p:spPr bwMode="auto">
          <a:xfrm>
            <a:off x="6248400" y="41148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200400" y="9906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19" name="AutoShape 3"/>
          <p:cNvSpPr>
            <a:spLocks noChangeArrowheads="1"/>
          </p:cNvSpPr>
          <p:nvPr/>
        </p:nvSpPr>
        <p:spPr bwMode="auto">
          <a:xfrm>
            <a:off x="4572000" y="9144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0" name="AutoShape 4"/>
          <p:cNvSpPr>
            <a:spLocks noChangeArrowheads="1"/>
          </p:cNvSpPr>
          <p:nvPr/>
        </p:nvSpPr>
        <p:spPr bwMode="auto">
          <a:xfrm>
            <a:off x="4830763" y="914400"/>
            <a:ext cx="404812" cy="609600"/>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1" name="AutoShape 5"/>
          <p:cNvSpPr>
            <a:spLocks/>
          </p:cNvSpPr>
          <p:nvPr/>
        </p:nvSpPr>
        <p:spPr bwMode="auto">
          <a:xfrm rot="1068829">
            <a:off x="3581400" y="685800"/>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2" name="Text Box 6"/>
          <p:cNvSpPr txBox="1">
            <a:spLocks noChangeArrowheads="1"/>
          </p:cNvSpPr>
          <p:nvPr/>
        </p:nvSpPr>
        <p:spPr bwMode="auto">
          <a:xfrm>
            <a:off x="214313" y="3505200"/>
            <a:ext cx="3071812" cy="1127125"/>
          </a:xfrm>
          <a:prstGeom prst="rect">
            <a:avLst/>
          </a:prstGeom>
          <a:solidFill>
            <a:schemeClr val="bg1"/>
          </a:solidFill>
          <a:ln w="9525">
            <a:solidFill>
              <a:schemeClr val="tx2"/>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b="1"/>
              <a:t>Primary Prevention</a:t>
            </a:r>
            <a:r>
              <a:rPr lang="en-US"/>
              <a:t>:</a:t>
            </a:r>
          </a:p>
          <a:p>
            <a:pPr algn="ctr"/>
            <a:r>
              <a:rPr lang="en-US" sz="1800">
                <a:solidFill>
                  <a:srgbClr val="FF0000"/>
                </a:solidFill>
              </a:rPr>
              <a:t>Interventions for</a:t>
            </a:r>
          </a:p>
          <a:p>
            <a:pPr algn="ctr"/>
            <a:r>
              <a:rPr lang="en-US" sz="1800">
                <a:solidFill>
                  <a:srgbClr val="FF0000"/>
                </a:solidFill>
              </a:rPr>
              <a:t>All</a:t>
            </a:r>
          </a:p>
        </p:txBody>
      </p:sp>
      <p:sp>
        <p:nvSpPr>
          <p:cNvPr id="34823" name="AutoShape 7"/>
          <p:cNvSpPr>
            <a:spLocks/>
          </p:cNvSpPr>
          <p:nvPr/>
        </p:nvSpPr>
        <p:spPr bwMode="auto">
          <a:xfrm rot="-1184886">
            <a:off x="5562600" y="8382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4" name="AutoShape 8"/>
          <p:cNvSpPr>
            <a:spLocks/>
          </p:cNvSpPr>
          <p:nvPr/>
        </p:nvSpPr>
        <p:spPr bwMode="auto">
          <a:xfrm rot="-1243991">
            <a:off x="5384800" y="7826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5" name="Text Box 9"/>
          <p:cNvSpPr txBox="1">
            <a:spLocks noChangeArrowheads="1"/>
          </p:cNvSpPr>
          <p:nvPr/>
        </p:nvSpPr>
        <p:spPr bwMode="auto">
          <a:xfrm>
            <a:off x="6000750" y="1989138"/>
            <a:ext cx="2689225" cy="1458912"/>
          </a:xfrm>
          <a:prstGeom prst="rect">
            <a:avLst/>
          </a:prstGeom>
          <a:solidFill>
            <a:schemeClr val="bg1"/>
          </a:solidFill>
          <a:ln w="9525">
            <a:solidFill>
              <a:schemeClr val="tx2"/>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b="1"/>
              <a:t>Secondary Prevention</a:t>
            </a:r>
            <a:r>
              <a:rPr lang="en-US"/>
              <a:t>:</a:t>
            </a:r>
          </a:p>
          <a:p>
            <a:pPr algn="ctr"/>
            <a:r>
              <a:rPr lang="en-US" sz="1200">
                <a:solidFill>
                  <a:srgbClr val="FF0000"/>
                </a:solidFill>
              </a:rPr>
              <a:t>Specialized Group</a:t>
            </a:r>
          </a:p>
          <a:p>
            <a:pPr algn="ctr"/>
            <a:r>
              <a:rPr lang="en-US" sz="1200">
                <a:solidFill>
                  <a:srgbClr val="FF0000"/>
                </a:solidFill>
              </a:rPr>
              <a:t>Interventions for Youth with At-Risk Behavior</a:t>
            </a:r>
          </a:p>
        </p:txBody>
      </p:sp>
      <p:sp>
        <p:nvSpPr>
          <p:cNvPr id="34826" name="Text Box 10"/>
          <p:cNvSpPr txBox="1">
            <a:spLocks noChangeArrowheads="1"/>
          </p:cNvSpPr>
          <p:nvPr/>
        </p:nvSpPr>
        <p:spPr bwMode="auto">
          <a:xfrm>
            <a:off x="5929313" y="0"/>
            <a:ext cx="2667000" cy="1681163"/>
          </a:xfrm>
          <a:prstGeom prst="rect">
            <a:avLst/>
          </a:prstGeom>
          <a:solidFill>
            <a:schemeClr val="bg1"/>
          </a:solidFill>
          <a:ln w="9525">
            <a:solidFill>
              <a:schemeClr val="tx2"/>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b="1" dirty="0"/>
              <a:t>Tertiary Prevention</a:t>
            </a:r>
            <a:r>
              <a:rPr lang="en-US" dirty="0"/>
              <a:t>:</a:t>
            </a:r>
          </a:p>
          <a:p>
            <a:pPr algn="ctr"/>
            <a:r>
              <a:rPr lang="en-US" sz="1200" dirty="0">
                <a:solidFill>
                  <a:srgbClr val="FF0000"/>
                </a:solidFill>
              </a:rPr>
              <a:t>Specialized </a:t>
            </a:r>
          </a:p>
          <a:p>
            <a:pPr algn="ctr"/>
            <a:r>
              <a:rPr lang="en-US" sz="1200" dirty="0">
                <a:solidFill>
                  <a:srgbClr val="FF0000"/>
                </a:solidFill>
              </a:rPr>
              <a:t>Individualized</a:t>
            </a:r>
          </a:p>
          <a:p>
            <a:pPr algn="ctr"/>
            <a:r>
              <a:rPr lang="en-US" sz="1200" dirty="0">
                <a:solidFill>
                  <a:srgbClr val="FF0000"/>
                </a:solidFill>
              </a:rPr>
              <a:t>Intervention for Youth with High-Risk Behavior</a:t>
            </a:r>
          </a:p>
        </p:txBody>
      </p:sp>
      <p:sp>
        <p:nvSpPr>
          <p:cNvPr id="34827" name="Text Box 11"/>
          <p:cNvSpPr txBox="1">
            <a:spLocks noChangeArrowheads="1"/>
          </p:cNvSpPr>
          <p:nvPr/>
        </p:nvSpPr>
        <p:spPr bwMode="auto">
          <a:xfrm>
            <a:off x="457200" y="762000"/>
            <a:ext cx="3352800" cy="1930400"/>
          </a:xfrm>
          <a:prstGeom prst="rect">
            <a:avLst/>
          </a:prstGeom>
          <a:solidFill>
            <a:schemeClr val="bg1"/>
          </a:solidFill>
          <a:ln w="9525">
            <a:solidFill>
              <a:schemeClr val="tx2"/>
            </a:solidFill>
            <a:miter lim="800000"/>
            <a:headEnd/>
            <a:tailEnd/>
          </a:ln>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4000">
                <a:latin typeface="Benguiat Bk BT" pitchFamily="18" charset="0"/>
              </a:rPr>
              <a:t>Public Health Approach</a:t>
            </a:r>
          </a:p>
        </p:txBody>
      </p:sp>
    </p:spTree>
    <p:extLst>
      <p:ext uri="{BB962C8B-B14F-4D97-AF65-F5344CB8AC3E}">
        <p14:creationId xmlns:p14="http://schemas.microsoft.com/office/powerpoint/2010/main" val="17907965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rtlCol="0">
            <a:normAutofit fontScale="90000"/>
          </a:bodyPr>
          <a:lstStyle/>
          <a:p>
            <a:pPr fontAlgn="auto">
              <a:spcAft>
                <a:spcPts val="0"/>
              </a:spcAft>
              <a:defRPr/>
            </a:pPr>
            <a:r>
              <a:rPr lang="en-US" smtClean="0"/>
              <a:t>Primordial prevention</a:t>
            </a:r>
            <a:br>
              <a:rPr lang="en-US" smtClean="0"/>
            </a:br>
            <a:r>
              <a:rPr lang="ar-SA" smtClean="0"/>
              <a:t> </a:t>
            </a:r>
            <a:r>
              <a:rPr lang="ar-SA" sz="3600" smtClean="0">
                <a:solidFill>
                  <a:srgbClr val="C00000"/>
                </a:solidFill>
              </a:rPr>
              <a:t>پیشگیری نخستین </a:t>
            </a:r>
            <a:endParaRPr lang="en-US" sz="3600" smtClean="0">
              <a:solidFill>
                <a:srgbClr val="C00000"/>
              </a:solidFill>
            </a:endParaRPr>
          </a:p>
        </p:txBody>
      </p:sp>
      <p:sp>
        <p:nvSpPr>
          <p:cNvPr id="28675" name="Content Placeholder 2"/>
          <p:cNvSpPr>
            <a:spLocks noGrp="1"/>
          </p:cNvSpPr>
          <p:nvPr>
            <p:ph idx="1"/>
          </p:nvPr>
        </p:nvSpPr>
        <p:spPr/>
        <p:txBody>
          <a:bodyPr/>
          <a:lstStyle/>
          <a:p>
            <a:pPr algn="r"/>
            <a:r>
              <a:rPr lang="ar-SA" smtClean="0"/>
              <a:t>- راهبرد پیشگیری نخستین </a:t>
            </a:r>
            <a:r>
              <a:rPr lang="fa-IR" smtClean="0"/>
              <a:t>:</a:t>
            </a:r>
            <a:r>
              <a:rPr lang="ar-SA" smtClean="0"/>
              <a:t> </a:t>
            </a:r>
            <a:r>
              <a:rPr lang="ar-SA" smtClean="0">
                <a:solidFill>
                  <a:srgbClr val="00B050"/>
                </a:solidFill>
              </a:rPr>
              <a:t>پیشگیری</a:t>
            </a:r>
            <a:r>
              <a:rPr lang="ar-SA" smtClean="0"/>
              <a:t> </a:t>
            </a:r>
            <a:r>
              <a:rPr lang="ar-SA" smtClean="0">
                <a:solidFill>
                  <a:srgbClr val="FF0000"/>
                </a:solidFill>
              </a:rPr>
              <a:t>از وجود یا ایجاد عامل خطر در کشور یا در گروه های علیتی </a:t>
            </a:r>
            <a:r>
              <a:rPr lang="ar-SA" smtClean="0"/>
              <a:t>که هنوز عامل خطر در آنها بروز نکرده است. ریشه بسیاری از بیماری ها دوران سالمندی در دوران جوانی و کودکی دارد بنابراین در کودکی با تغییر شیوه زندگی از این ناملایمات جلوگیری می شود.</a:t>
            </a:r>
            <a:endParaRPr lang="en-US" smtClean="0">
              <a:cs typeface="Arial" panose="020B0604020202020204" pitchFamily="34" charset="0"/>
            </a:endParaRPr>
          </a:p>
        </p:txBody>
      </p:sp>
    </p:spTree>
    <p:extLst>
      <p:ext uri="{BB962C8B-B14F-4D97-AF65-F5344CB8AC3E}">
        <p14:creationId xmlns:p14="http://schemas.microsoft.com/office/powerpoint/2010/main" val="968788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cs typeface="Times New Roman" panose="02020603050405020304" pitchFamily="18" charset="0"/>
              </a:rPr>
              <a:t>Primordial prevention (cont.)</a:t>
            </a:r>
          </a:p>
        </p:txBody>
      </p:sp>
      <p:sp>
        <p:nvSpPr>
          <p:cNvPr id="31747" name="Rectangle 3"/>
          <p:cNvSpPr>
            <a:spLocks noGrp="1" noChangeArrowheads="1"/>
          </p:cNvSpPr>
          <p:nvPr>
            <p:ph idx="1"/>
          </p:nvPr>
        </p:nvSpPr>
        <p:spPr/>
        <p:txBody>
          <a:bodyPr/>
          <a:lstStyle/>
          <a:p>
            <a:r>
              <a:rPr lang="en-US" smtClean="0">
                <a:cs typeface="Arial" panose="020B0604020202020204" pitchFamily="34" charset="0"/>
              </a:rPr>
              <a:t>In </a:t>
            </a:r>
            <a:r>
              <a:rPr lang="en-US" smtClean="0">
                <a:solidFill>
                  <a:srgbClr val="FF0000"/>
                </a:solidFill>
                <a:cs typeface="Arial" panose="020B0604020202020204" pitchFamily="34" charset="0"/>
              </a:rPr>
              <a:t>primordial prevention</a:t>
            </a:r>
            <a:r>
              <a:rPr lang="en-US" smtClean="0">
                <a:cs typeface="Arial" panose="020B0604020202020204" pitchFamily="34" charset="0"/>
              </a:rPr>
              <a:t>, efforts are directed towards discouraging </a:t>
            </a:r>
            <a:r>
              <a:rPr lang="en-US" smtClean="0">
                <a:solidFill>
                  <a:srgbClr val="0070C0"/>
                </a:solidFill>
                <a:cs typeface="Arial" panose="020B0604020202020204" pitchFamily="34" charset="0"/>
              </a:rPr>
              <a:t>children from adopting harmful lifestyles </a:t>
            </a:r>
          </a:p>
          <a:p>
            <a:pPr>
              <a:buFontTx/>
              <a:buNone/>
            </a:pPr>
            <a:endParaRPr lang="en-US" i="1" smtClean="0">
              <a:cs typeface="Arial" panose="020B0604020202020204" pitchFamily="34" charset="0"/>
            </a:endParaRPr>
          </a:p>
          <a:p>
            <a:r>
              <a:rPr lang="en-US" smtClean="0">
                <a:cs typeface="Arial" panose="020B0604020202020204" pitchFamily="34" charset="0"/>
              </a:rPr>
              <a:t>The </a:t>
            </a:r>
            <a:r>
              <a:rPr lang="en-US" smtClean="0">
                <a:solidFill>
                  <a:srgbClr val="FF0000"/>
                </a:solidFill>
                <a:cs typeface="Arial" panose="020B0604020202020204" pitchFamily="34" charset="0"/>
              </a:rPr>
              <a:t>main intervention </a:t>
            </a:r>
            <a:r>
              <a:rPr lang="en-US" smtClean="0">
                <a:cs typeface="Arial" panose="020B0604020202020204" pitchFamily="34" charset="0"/>
              </a:rPr>
              <a:t>in primordial prevention is through </a:t>
            </a:r>
            <a:r>
              <a:rPr lang="en-US" smtClean="0">
                <a:solidFill>
                  <a:srgbClr val="0070C0"/>
                </a:solidFill>
                <a:cs typeface="Arial" panose="020B0604020202020204" pitchFamily="34" charset="0"/>
              </a:rPr>
              <a:t>individual and mass education </a:t>
            </a:r>
          </a:p>
          <a:p>
            <a:endParaRPr lang="en-US" smtClean="0">
              <a:cs typeface="Arial" panose="020B0604020202020204" pitchFamily="34" charset="0"/>
            </a:endParaRPr>
          </a:p>
        </p:txBody>
      </p:sp>
    </p:spTree>
    <p:extLst>
      <p:ext uri="{BB962C8B-B14F-4D97-AF65-F5344CB8AC3E}">
        <p14:creationId xmlns:p14="http://schemas.microsoft.com/office/powerpoint/2010/main" val="1193170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ormAutofit fontScale="90000"/>
          </a:bodyPr>
          <a:lstStyle/>
          <a:p>
            <a:pPr fontAlgn="auto">
              <a:spcAft>
                <a:spcPts val="0"/>
              </a:spcAft>
              <a:defRPr/>
            </a:pPr>
            <a:r>
              <a:rPr lang="en-US" sz="3600" smtClean="0">
                <a:solidFill>
                  <a:srgbClr val="FF0000"/>
                </a:solidFill>
              </a:rPr>
              <a:t>Interventions in Primary prevention</a:t>
            </a:r>
            <a:r>
              <a:rPr lang="en-US" smtClean="0"/>
              <a:t/>
            </a:r>
            <a:br>
              <a:rPr lang="en-US" smtClean="0"/>
            </a:br>
            <a:endParaRPr lang="ru-RU" smtClean="0"/>
          </a:p>
        </p:txBody>
      </p:sp>
      <p:sp>
        <p:nvSpPr>
          <p:cNvPr id="41987" name="Rectangle 3"/>
          <p:cNvSpPr>
            <a:spLocks noGrp="1" noChangeArrowheads="1"/>
          </p:cNvSpPr>
          <p:nvPr>
            <p:ph idx="1"/>
          </p:nvPr>
        </p:nvSpPr>
        <p:spPr>
          <a:xfrm>
            <a:off x="380999" y="1600200"/>
            <a:ext cx="8372931" cy="4497388"/>
          </a:xfrm>
        </p:spPr>
        <p:txBody>
          <a:bodyPr/>
          <a:lstStyle/>
          <a:p>
            <a:endParaRPr lang="ru-RU" dirty="0" smtClean="0">
              <a:cs typeface="Arial" panose="020B0604020202020204" pitchFamily="34" charset="0"/>
            </a:endParaRPr>
          </a:p>
        </p:txBody>
      </p:sp>
      <p:grpSp>
        <p:nvGrpSpPr>
          <p:cNvPr id="2" name="Group 36"/>
          <p:cNvGrpSpPr>
            <a:grpSpLocks/>
          </p:cNvGrpSpPr>
          <p:nvPr/>
        </p:nvGrpSpPr>
        <p:grpSpPr bwMode="auto">
          <a:xfrm>
            <a:off x="838200" y="1600200"/>
            <a:ext cx="8096250" cy="4191000"/>
            <a:chOff x="401" y="1296"/>
            <a:chExt cx="4960" cy="2640"/>
          </a:xfrm>
        </p:grpSpPr>
        <p:sp>
          <p:nvSpPr>
            <p:cNvPr id="41989" name="Rectangle 4"/>
            <p:cNvSpPr>
              <a:spLocks noChangeArrowheads="1"/>
            </p:cNvSpPr>
            <p:nvPr/>
          </p:nvSpPr>
          <p:spPr bwMode="auto">
            <a:xfrm>
              <a:off x="1104" y="1296"/>
              <a:ext cx="2112"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t>Primary prevention</a:t>
              </a:r>
            </a:p>
          </p:txBody>
        </p:sp>
        <p:sp>
          <p:nvSpPr>
            <p:cNvPr id="41990" name="Line 5"/>
            <p:cNvSpPr>
              <a:spLocks noChangeShapeType="1"/>
            </p:cNvSpPr>
            <p:nvPr/>
          </p:nvSpPr>
          <p:spPr bwMode="auto">
            <a:xfrm flipH="1">
              <a:off x="1056" y="1872"/>
              <a:ext cx="115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991" name="Line 7"/>
            <p:cNvSpPr>
              <a:spLocks noChangeShapeType="1"/>
            </p:cNvSpPr>
            <p:nvPr/>
          </p:nvSpPr>
          <p:spPr bwMode="auto">
            <a:xfrm>
              <a:off x="2208" y="1872"/>
              <a:ext cx="1152"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992" name="Rectangle 8"/>
            <p:cNvSpPr>
              <a:spLocks noChangeArrowheads="1"/>
            </p:cNvSpPr>
            <p:nvPr/>
          </p:nvSpPr>
          <p:spPr bwMode="auto">
            <a:xfrm>
              <a:off x="2545" y="2352"/>
              <a:ext cx="1619"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FF0000"/>
                  </a:solidFill>
                </a:rPr>
                <a:t>Specific protection</a:t>
              </a:r>
            </a:p>
          </p:txBody>
        </p:sp>
        <p:sp>
          <p:nvSpPr>
            <p:cNvPr id="41993" name="Rectangle 9"/>
            <p:cNvSpPr>
              <a:spLocks noChangeArrowheads="1"/>
            </p:cNvSpPr>
            <p:nvPr/>
          </p:nvSpPr>
          <p:spPr bwMode="auto">
            <a:xfrm>
              <a:off x="401" y="2352"/>
              <a:ext cx="1663" cy="576"/>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solidFill>
                    <a:srgbClr val="FF0000"/>
                  </a:solidFill>
                </a:rPr>
                <a:t>Health promotion</a:t>
              </a:r>
            </a:p>
          </p:txBody>
        </p:sp>
        <p:sp>
          <p:nvSpPr>
            <p:cNvPr id="41994" name="Text Box 13"/>
            <p:cNvSpPr txBox="1">
              <a:spLocks noChangeArrowheads="1"/>
            </p:cNvSpPr>
            <p:nvPr/>
          </p:nvSpPr>
          <p:spPr bwMode="auto">
            <a:xfrm>
              <a:off x="1710" y="204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dirty="0">
                  <a:solidFill>
                    <a:schemeClr val="accent2"/>
                  </a:solidFill>
                </a:rPr>
                <a:t>Achieved by</a:t>
              </a:r>
            </a:p>
          </p:txBody>
        </p:sp>
        <p:sp>
          <p:nvSpPr>
            <p:cNvPr id="41995" name="Line 14"/>
            <p:cNvSpPr>
              <a:spLocks noChangeShapeType="1"/>
            </p:cNvSpPr>
            <p:nvPr/>
          </p:nvSpPr>
          <p:spPr bwMode="auto">
            <a:xfrm>
              <a:off x="768" y="292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996" name="Line 15"/>
            <p:cNvSpPr>
              <a:spLocks noChangeShapeType="1"/>
            </p:cNvSpPr>
            <p:nvPr/>
          </p:nvSpPr>
          <p:spPr bwMode="auto">
            <a:xfrm>
              <a:off x="768" y="307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997" name="Line 16"/>
            <p:cNvSpPr>
              <a:spLocks noChangeShapeType="1"/>
            </p:cNvSpPr>
            <p:nvPr/>
          </p:nvSpPr>
          <p:spPr bwMode="auto">
            <a:xfrm>
              <a:off x="768" y="331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998" name="Line 17"/>
            <p:cNvSpPr>
              <a:spLocks noChangeShapeType="1"/>
            </p:cNvSpPr>
            <p:nvPr/>
          </p:nvSpPr>
          <p:spPr bwMode="auto">
            <a:xfrm>
              <a:off x="768" y="355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999" name="Line 18"/>
            <p:cNvSpPr>
              <a:spLocks noChangeShapeType="1"/>
            </p:cNvSpPr>
            <p:nvPr/>
          </p:nvSpPr>
          <p:spPr bwMode="auto">
            <a:xfrm>
              <a:off x="768" y="374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00" name="Text Box 19"/>
            <p:cNvSpPr txBox="1">
              <a:spLocks noChangeArrowheads="1"/>
            </p:cNvSpPr>
            <p:nvPr/>
          </p:nvSpPr>
          <p:spPr bwMode="auto">
            <a:xfrm>
              <a:off x="902" y="2997"/>
              <a:ext cx="8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Health education</a:t>
              </a:r>
            </a:p>
          </p:txBody>
        </p:sp>
        <p:sp>
          <p:nvSpPr>
            <p:cNvPr id="42001" name="Text Box 20"/>
            <p:cNvSpPr txBox="1">
              <a:spLocks noChangeArrowheads="1"/>
            </p:cNvSpPr>
            <p:nvPr/>
          </p:nvSpPr>
          <p:spPr bwMode="auto">
            <a:xfrm>
              <a:off x="902" y="3237"/>
              <a:ext cx="1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Environmental modifications</a:t>
              </a:r>
            </a:p>
          </p:txBody>
        </p:sp>
        <p:sp>
          <p:nvSpPr>
            <p:cNvPr id="42002" name="Text Box 21"/>
            <p:cNvSpPr txBox="1">
              <a:spLocks noChangeArrowheads="1"/>
            </p:cNvSpPr>
            <p:nvPr/>
          </p:nvSpPr>
          <p:spPr bwMode="auto">
            <a:xfrm>
              <a:off x="902" y="3477"/>
              <a:ext cx="12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Nutritional interventions</a:t>
              </a:r>
            </a:p>
          </p:txBody>
        </p:sp>
        <p:sp>
          <p:nvSpPr>
            <p:cNvPr id="42003" name="Text Box 22"/>
            <p:cNvSpPr txBox="1">
              <a:spLocks noChangeArrowheads="1"/>
            </p:cNvSpPr>
            <p:nvPr/>
          </p:nvSpPr>
          <p:spPr bwMode="auto">
            <a:xfrm>
              <a:off x="912" y="3646"/>
              <a:ext cx="16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Life style and behavioral changes</a:t>
              </a:r>
            </a:p>
          </p:txBody>
        </p:sp>
        <p:sp>
          <p:nvSpPr>
            <p:cNvPr id="42004" name="Line 23"/>
            <p:cNvSpPr>
              <a:spLocks noChangeShapeType="1"/>
            </p:cNvSpPr>
            <p:nvPr/>
          </p:nvSpPr>
          <p:spPr bwMode="auto">
            <a:xfrm>
              <a:off x="2976" y="292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2005" name="Line 24"/>
            <p:cNvSpPr>
              <a:spLocks noChangeShapeType="1"/>
            </p:cNvSpPr>
            <p:nvPr/>
          </p:nvSpPr>
          <p:spPr bwMode="auto">
            <a:xfrm>
              <a:off x="2976" y="302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06" name="Line 25"/>
            <p:cNvSpPr>
              <a:spLocks noChangeShapeType="1"/>
            </p:cNvSpPr>
            <p:nvPr/>
          </p:nvSpPr>
          <p:spPr bwMode="auto">
            <a:xfrm>
              <a:off x="2976" y="316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07" name="Line 26"/>
            <p:cNvSpPr>
              <a:spLocks noChangeShapeType="1"/>
            </p:cNvSpPr>
            <p:nvPr/>
          </p:nvSpPr>
          <p:spPr bwMode="auto">
            <a:xfrm>
              <a:off x="2976" y="3312"/>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08" name="Line 27"/>
            <p:cNvSpPr>
              <a:spLocks noChangeShapeType="1"/>
            </p:cNvSpPr>
            <p:nvPr/>
          </p:nvSpPr>
          <p:spPr bwMode="auto">
            <a:xfrm>
              <a:off x="2976" y="345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09" name="Line 28"/>
            <p:cNvSpPr>
              <a:spLocks noChangeShapeType="1"/>
            </p:cNvSpPr>
            <p:nvPr/>
          </p:nvSpPr>
          <p:spPr bwMode="auto">
            <a:xfrm>
              <a:off x="2976" y="3600"/>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10" name="Line 29"/>
            <p:cNvSpPr>
              <a:spLocks noChangeShapeType="1"/>
            </p:cNvSpPr>
            <p:nvPr/>
          </p:nvSpPr>
          <p:spPr bwMode="auto">
            <a:xfrm>
              <a:off x="2976" y="374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2011" name="Text Box 30"/>
            <p:cNvSpPr txBox="1">
              <a:spLocks noChangeArrowheads="1"/>
            </p:cNvSpPr>
            <p:nvPr/>
          </p:nvSpPr>
          <p:spPr bwMode="auto">
            <a:xfrm>
              <a:off x="3120" y="2928"/>
              <a:ext cx="17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Immunization and seroprophylaxis</a:t>
              </a:r>
            </a:p>
          </p:txBody>
        </p:sp>
        <p:sp>
          <p:nvSpPr>
            <p:cNvPr id="42012" name="Text Box 31"/>
            <p:cNvSpPr txBox="1">
              <a:spLocks noChangeArrowheads="1"/>
            </p:cNvSpPr>
            <p:nvPr/>
          </p:nvSpPr>
          <p:spPr bwMode="auto">
            <a:xfrm>
              <a:off x="3120" y="3072"/>
              <a:ext cx="9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chemoprophylaxis</a:t>
              </a:r>
            </a:p>
          </p:txBody>
        </p:sp>
        <p:sp>
          <p:nvSpPr>
            <p:cNvPr id="42013" name="Text Box 32"/>
            <p:cNvSpPr txBox="1">
              <a:spLocks noChangeArrowheads="1"/>
            </p:cNvSpPr>
            <p:nvPr/>
          </p:nvSpPr>
          <p:spPr bwMode="auto">
            <a:xfrm>
              <a:off x="3158" y="3189"/>
              <a:ext cx="22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Use of specific nutrients or supplementations</a:t>
              </a:r>
            </a:p>
          </p:txBody>
        </p:sp>
        <p:sp>
          <p:nvSpPr>
            <p:cNvPr id="42014" name="Text Box 33"/>
            <p:cNvSpPr txBox="1">
              <a:spLocks noChangeArrowheads="1"/>
            </p:cNvSpPr>
            <p:nvPr/>
          </p:nvSpPr>
          <p:spPr bwMode="auto">
            <a:xfrm>
              <a:off x="3158" y="3333"/>
              <a:ext cx="19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Protection against occupational hazards</a:t>
              </a:r>
            </a:p>
          </p:txBody>
        </p:sp>
        <p:sp>
          <p:nvSpPr>
            <p:cNvPr id="42015" name="Text Box 34"/>
            <p:cNvSpPr txBox="1">
              <a:spLocks noChangeArrowheads="1"/>
            </p:cNvSpPr>
            <p:nvPr/>
          </p:nvSpPr>
          <p:spPr bwMode="auto">
            <a:xfrm>
              <a:off x="3168" y="3504"/>
              <a:ext cx="13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Safety of drugs and foods</a:t>
              </a:r>
            </a:p>
          </p:txBody>
        </p:sp>
        <p:sp>
          <p:nvSpPr>
            <p:cNvPr id="42016" name="Text Box 35"/>
            <p:cNvSpPr txBox="1">
              <a:spLocks noChangeArrowheads="1"/>
            </p:cNvSpPr>
            <p:nvPr/>
          </p:nvSpPr>
          <p:spPr bwMode="auto">
            <a:xfrm>
              <a:off x="3168" y="3648"/>
              <a:ext cx="17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2000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b="1"/>
                <a:t>Control of environmental hazards, </a:t>
              </a:r>
            </a:p>
            <a:p>
              <a:pPr eaLnBrk="1" hangingPunct="1"/>
              <a:r>
                <a:rPr lang="en-US" sz="1200" b="1"/>
                <a:t>e.g. air pollution</a:t>
              </a:r>
            </a:p>
          </p:txBody>
        </p:sp>
      </p:grpSp>
    </p:spTree>
    <p:extLst>
      <p:ext uri="{BB962C8B-B14F-4D97-AF65-F5344CB8AC3E}">
        <p14:creationId xmlns:p14="http://schemas.microsoft.com/office/powerpoint/2010/main" val="426059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fa-IR" dirty="0" smtClean="0"/>
              <a:t>تعریف شایستگی</a:t>
            </a:r>
            <a:endParaRPr lang="en-US" dirty="0" smtClean="0"/>
          </a:p>
        </p:txBody>
      </p:sp>
      <p:sp>
        <p:nvSpPr>
          <p:cNvPr id="56323" name="Content Placeholder 2"/>
          <p:cNvSpPr>
            <a:spLocks noGrp="1"/>
          </p:cNvSpPr>
          <p:nvPr>
            <p:ph idx="1"/>
          </p:nvPr>
        </p:nvSpPr>
        <p:spPr>
          <a:xfrm>
            <a:off x="304800" y="1524000"/>
            <a:ext cx="8458200" cy="4191000"/>
          </a:xfrm>
        </p:spPr>
        <p:txBody>
          <a:bodyPr/>
          <a:lstStyle/>
          <a:p>
            <a:pPr>
              <a:lnSpc>
                <a:spcPct val="150000"/>
              </a:lnSpc>
            </a:pPr>
            <a:r>
              <a:rPr lang="en-US" dirty="0" smtClean="0"/>
              <a:t>Competency was defined by </a:t>
            </a:r>
            <a:r>
              <a:rPr lang="en-US" dirty="0" err="1" smtClean="0"/>
              <a:t>axford</a:t>
            </a:r>
            <a:r>
              <a:rPr lang="en-US" dirty="0" smtClean="0"/>
              <a:t> dictionary on lexicon as” having the necessary ability, Knowledge, or Skill to do something successfully.</a:t>
            </a:r>
          </a:p>
        </p:txBody>
      </p:sp>
    </p:spTree>
    <p:extLst>
      <p:ext uri="{BB962C8B-B14F-4D97-AF65-F5344CB8AC3E}">
        <p14:creationId xmlns:p14="http://schemas.microsoft.com/office/powerpoint/2010/main" val="248895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868362"/>
          </a:xfrm>
        </p:spPr>
        <p:txBody>
          <a:bodyPr>
            <a:normAutofit/>
          </a:bodyPr>
          <a:lstStyle/>
          <a:p>
            <a:r>
              <a:rPr lang="fa-IR" dirty="0" smtClean="0"/>
              <a:t>تعریف شایستگی</a:t>
            </a:r>
            <a:endParaRPr lang="en-US" dirty="0" smtClean="0"/>
          </a:p>
        </p:txBody>
      </p:sp>
      <p:sp>
        <p:nvSpPr>
          <p:cNvPr id="56323" name="Content Placeholder 2"/>
          <p:cNvSpPr>
            <a:spLocks noGrp="1"/>
          </p:cNvSpPr>
          <p:nvPr>
            <p:ph idx="1"/>
          </p:nvPr>
        </p:nvSpPr>
        <p:spPr>
          <a:xfrm>
            <a:off x="342900" y="1152098"/>
            <a:ext cx="8458200" cy="4867701"/>
          </a:xfrm>
        </p:spPr>
        <p:txBody>
          <a:bodyPr/>
          <a:lstStyle/>
          <a:p>
            <a:pPr algn="ctr"/>
            <a:r>
              <a:rPr lang="en-US" dirty="0">
                <a:solidFill>
                  <a:srgbClr val="0070C0"/>
                </a:solidFill>
              </a:rPr>
              <a:t>Competency In </a:t>
            </a:r>
            <a:r>
              <a:rPr lang="en-US" dirty="0" smtClean="0">
                <a:solidFill>
                  <a:srgbClr val="0070C0"/>
                </a:solidFill>
              </a:rPr>
              <a:t>PHC definition</a:t>
            </a:r>
          </a:p>
          <a:p>
            <a:r>
              <a:rPr lang="en-US" dirty="0"/>
              <a:t>Competency </a:t>
            </a:r>
            <a:r>
              <a:rPr lang="en-US" dirty="0" smtClean="0"/>
              <a:t>is defined as the technical skills, knowledge  and attitudes required to perform of job</a:t>
            </a:r>
          </a:p>
          <a:p>
            <a:r>
              <a:rPr lang="en-US" dirty="0" smtClean="0">
                <a:solidFill>
                  <a:srgbClr val="FF0000"/>
                </a:solidFill>
              </a:rPr>
              <a:t>Management Competencies </a:t>
            </a:r>
            <a:r>
              <a:rPr lang="en-US" dirty="0" smtClean="0"/>
              <a:t>in strategic financial, and human resource management; service delivery innovation; client orientation and custom focus; and </a:t>
            </a:r>
            <a:r>
              <a:rPr lang="en-US" dirty="0" smtClean="0">
                <a:solidFill>
                  <a:srgbClr val="FFC000"/>
                </a:solidFill>
              </a:rPr>
              <a:t>communication</a:t>
            </a:r>
            <a:r>
              <a:rPr lang="en-US" dirty="0" smtClean="0">
                <a:solidFill>
                  <a:schemeClr val="accent1">
                    <a:lumMod val="40000"/>
                    <a:lumOff val="60000"/>
                  </a:schemeClr>
                </a:solidFill>
              </a:rPr>
              <a:t> </a:t>
            </a:r>
            <a:r>
              <a:rPr lang="en-US" dirty="0" smtClean="0"/>
              <a:t>are </a:t>
            </a:r>
            <a:r>
              <a:rPr lang="en-US" dirty="0" smtClean="0">
                <a:solidFill>
                  <a:srgbClr val="FF0000"/>
                </a:solidFill>
              </a:rPr>
              <a:t>essential</a:t>
            </a:r>
            <a:r>
              <a:rPr lang="en-US" dirty="0" smtClean="0"/>
              <a:t> for achieving organizational goals.</a:t>
            </a:r>
          </a:p>
          <a:p>
            <a:endParaRPr lang="en-US" dirty="0" smtClean="0"/>
          </a:p>
        </p:txBody>
      </p:sp>
    </p:spTree>
    <p:extLst>
      <p:ext uri="{BB962C8B-B14F-4D97-AF65-F5344CB8AC3E}">
        <p14:creationId xmlns:p14="http://schemas.microsoft.com/office/powerpoint/2010/main" val="2321425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19100" y="152400"/>
            <a:ext cx="8229600" cy="1020762"/>
          </a:xfrm>
        </p:spPr>
        <p:txBody>
          <a:bodyPr>
            <a:normAutofit fontScale="90000"/>
          </a:bodyPr>
          <a:lstStyle/>
          <a:p>
            <a:r>
              <a:rPr lang="fa-IR" dirty="0">
                <a:cs typeface="B Nazanin" panose="00000400000000000000" pitchFamily="2" charset="-78"/>
              </a:rPr>
              <a:t>ارایه دهندگان مراقبت های سلامت</a:t>
            </a:r>
            <a:r>
              <a:rPr lang="en-US" dirty="0">
                <a:cs typeface="B Nazanin" panose="00000400000000000000" pitchFamily="2" charset="-78"/>
              </a:rPr>
              <a:t/>
            </a:r>
            <a:br>
              <a:rPr lang="en-US" dirty="0">
                <a:cs typeface="B Nazanin" panose="00000400000000000000" pitchFamily="2" charset="-78"/>
              </a:rPr>
            </a:br>
            <a:r>
              <a:rPr lang="en-US" dirty="0" smtClean="0">
                <a:solidFill>
                  <a:srgbClr val="0070C0"/>
                </a:solidFill>
              </a:rPr>
              <a:t>Health care providers</a:t>
            </a:r>
          </a:p>
        </p:txBody>
      </p:sp>
      <p:sp>
        <p:nvSpPr>
          <p:cNvPr id="56323" name="Content Placeholder 2"/>
          <p:cNvSpPr>
            <a:spLocks noGrp="1"/>
          </p:cNvSpPr>
          <p:nvPr>
            <p:ph idx="1"/>
          </p:nvPr>
        </p:nvSpPr>
        <p:spPr>
          <a:xfrm>
            <a:off x="304800" y="1524000"/>
            <a:ext cx="8458200" cy="4191000"/>
          </a:xfrm>
        </p:spPr>
        <p:txBody>
          <a:bodyPr/>
          <a:lstStyle/>
          <a:p>
            <a:pPr>
              <a:lnSpc>
                <a:spcPct val="150000"/>
              </a:lnSpc>
            </a:pPr>
            <a:r>
              <a:rPr lang="en-US" u="sng" dirty="0">
                <a:solidFill>
                  <a:srgbClr val="0070C0"/>
                </a:solidFill>
              </a:rPr>
              <a:t>Health care </a:t>
            </a:r>
            <a:r>
              <a:rPr lang="en-US" u="sng" dirty="0" smtClean="0">
                <a:solidFill>
                  <a:srgbClr val="0070C0"/>
                </a:solidFill>
              </a:rPr>
              <a:t>providers </a:t>
            </a:r>
            <a:r>
              <a:rPr lang="en-US" dirty="0" smtClean="0"/>
              <a:t>is an individual or an institution that provides preventive, curative, promotional or rehabilitative health care services in a systematic way to individuals, families or communities.</a:t>
            </a:r>
          </a:p>
        </p:txBody>
      </p:sp>
    </p:spTree>
    <p:extLst>
      <p:ext uri="{BB962C8B-B14F-4D97-AF65-F5344CB8AC3E}">
        <p14:creationId xmlns:p14="http://schemas.microsoft.com/office/powerpoint/2010/main" val="148069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04800"/>
            <a:ext cx="8229600" cy="1828800"/>
          </a:xfrm>
        </p:spPr>
        <p:txBody>
          <a:bodyPr>
            <a:normAutofit fontScale="90000"/>
          </a:bodyPr>
          <a:lstStyle/>
          <a:p>
            <a:pPr algn="r"/>
            <a:r>
              <a:rPr lang="en-US" dirty="0"/>
              <a:t/>
            </a:r>
            <a:br>
              <a:rPr lang="en-US" dirty="0"/>
            </a:br>
            <a:r>
              <a:rPr lang="en-US" dirty="0" smtClean="0"/>
              <a:t>( </a:t>
            </a:r>
            <a:r>
              <a:rPr lang="fa-IR" dirty="0"/>
              <a:t>چرایی</a:t>
            </a:r>
            <a:r>
              <a:rPr lang="en-US" dirty="0" smtClean="0"/>
              <a:t>)</a:t>
            </a:r>
            <a:r>
              <a:rPr lang="fa-IR" dirty="0"/>
              <a:t>ضرورتها و بایدهای شایستگی</a:t>
            </a:r>
            <a:br>
              <a:rPr lang="fa-IR" dirty="0"/>
            </a:br>
            <a:endParaRPr lang="en-US" dirty="0" smtClean="0"/>
          </a:p>
        </p:txBody>
      </p:sp>
      <p:sp>
        <p:nvSpPr>
          <p:cNvPr id="56323" name="Content Placeholder 2"/>
          <p:cNvSpPr>
            <a:spLocks noGrp="1"/>
          </p:cNvSpPr>
          <p:nvPr>
            <p:ph idx="1"/>
          </p:nvPr>
        </p:nvSpPr>
        <p:spPr>
          <a:xfrm>
            <a:off x="228600" y="914400"/>
            <a:ext cx="8458200" cy="5334000"/>
          </a:xfrm>
        </p:spPr>
        <p:txBody>
          <a:bodyPr>
            <a:normAutofit fontScale="92500" lnSpcReduction="10000"/>
          </a:bodyPr>
          <a:lstStyle/>
          <a:p>
            <a:r>
              <a:rPr lang="en-US" dirty="0" smtClean="0">
                <a:effectLst>
                  <a:outerShdw blurRad="38100" dist="38100" dir="2700000" algn="tl">
                    <a:srgbClr val="000000">
                      <a:alpha val="43137"/>
                    </a:srgbClr>
                  </a:outerShdw>
                </a:effectLst>
                <a:cs typeface="+mj-cs"/>
              </a:rPr>
              <a:t>1-</a:t>
            </a:r>
            <a:r>
              <a:rPr lang="en-US" dirty="0">
                <a:effectLst>
                  <a:outerShdw blurRad="38100" dist="38100" dir="2700000" algn="tl">
                    <a:srgbClr val="000000">
                      <a:alpha val="43137"/>
                    </a:srgbClr>
                  </a:outerShdw>
                </a:effectLst>
                <a:cs typeface="+mj-cs"/>
              </a:rPr>
              <a:t>Primary Health Care </a:t>
            </a:r>
            <a:r>
              <a:rPr lang="en-US" dirty="0" smtClean="0">
                <a:effectLst>
                  <a:outerShdw blurRad="38100" dist="38100" dir="2700000" algn="tl">
                    <a:srgbClr val="000000">
                      <a:alpha val="43137"/>
                    </a:srgbClr>
                  </a:outerShdw>
                </a:effectLst>
                <a:cs typeface="+mj-cs"/>
              </a:rPr>
              <a:t>Reform</a:t>
            </a:r>
          </a:p>
          <a:p>
            <a:r>
              <a:rPr lang="en-US" dirty="0" smtClean="0">
                <a:effectLst>
                  <a:outerShdw blurRad="38100" dist="38100" dir="2700000" algn="tl">
                    <a:srgbClr val="000000">
                      <a:alpha val="43137"/>
                    </a:srgbClr>
                  </a:outerShdw>
                </a:effectLst>
                <a:cs typeface="+mj-cs"/>
              </a:rPr>
              <a:t>2-</a:t>
            </a:r>
            <a:r>
              <a:rPr lang="en-US" dirty="0">
                <a:effectLst>
                  <a:outerShdw blurRad="38100" dist="38100" dir="2700000" algn="tl">
                    <a:srgbClr val="000000">
                      <a:alpha val="43137"/>
                    </a:srgbClr>
                  </a:outerShdw>
                </a:effectLst>
                <a:cs typeface="+mj-cs"/>
              </a:rPr>
              <a:t>Ecology of Medical Care</a:t>
            </a:r>
            <a:br>
              <a:rPr lang="en-US" dirty="0">
                <a:effectLst>
                  <a:outerShdw blurRad="38100" dist="38100" dir="2700000" algn="tl">
                    <a:srgbClr val="000000">
                      <a:alpha val="43137"/>
                    </a:srgbClr>
                  </a:outerShdw>
                </a:effectLst>
                <a:cs typeface="+mj-cs"/>
              </a:rPr>
            </a:br>
            <a:r>
              <a:rPr lang="en-US" dirty="0" smtClean="0">
                <a:effectLst>
                  <a:outerShdw blurRad="38100" dist="38100" dir="2700000" algn="tl">
                    <a:srgbClr val="000000">
                      <a:alpha val="43137"/>
                    </a:srgbClr>
                  </a:outerShdw>
                </a:effectLst>
                <a:cs typeface="+mj-cs"/>
              </a:rPr>
              <a:t>3-</a:t>
            </a:r>
            <a:r>
              <a:rPr lang="en-US" dirty="0">
                <a:effectLst>
                  <a:outerShdw blurRad="38100" dist="38100" dir="2700000" algn="tl">
                    <a:srgbClr val="000000">
                      <a:alpha val="43137"/>
                    </a:srgbClr>
                  </a:outerShdw>
                </a:effectLst>
                <a:cs typeface="+mj-cs"/>
              </a:rPr>
              <a:t>Problems in the </a:t>
            </a:r>
            <a:r>
              <a:rPr lang="en-US" dirty="0" smtClean="0">
                <a:effectLst>
                  <a:outerShdw blurRad="38100" dist="38100" dir="2700000" algn="tl">
                    <a:srgbClr val="000000">
                      <a:alpha val="43137"/>
                    </a:srgbClr>
                  </a:outerShdw>
                </a:effectLst>
                <a:cs typeface="+mj-cs"/>
              </a:rPr>
              <a:t>community</a:t>
            </a:r>
          </a:p>
          <a:p>
            <a:r>
              <a:rPr lang="en-US" dirty="0" smtClean="0">
                <a:effectLst>
                  <a:outerShdw blurRad="38100" dist="38100" dir="2700000" algn="tl">
                    <a:srgbClr val="000000">
                      <a:alpha val="43137"/>
                    </a:srgbClr>
                  </a:outerShdw>
                </a:effectLst>
                <a:cs typeface="+mj-cs"/>
              </a:rPr>
              <a:t>4-</a:t>
            </a:r>
            <a:r>
              <a:rPr lang="en-US" dirty="0">
                <a:effectLst>
                  <a:outerShdw blurRad="38100" dist="38100" dir="2700000" algn="tl">
                    <a:srgbClr val="000000">
                      <a:alpha val="43137"/>
                    </a:srgbClr>
                  </a:outerShdw>
                </a:effectLst>
                <a:cs typeface="+mj-cs"/>
              </a:rPr>
              <a:t>Concepts of Family </a:t>
            </a:r>
            <a:r>
              <a:rPr lang="en-US" dirty="0" smtClean="0">
                <a:effectLst>
                  <a:outerShdw blurRad="38100" dist="38100" dir="2700000" algn="tl">
                    <a:srgbClr val="000000">
                      <a:alpha val="43137"/>
                    </a:srgbClr>
                  </a:outerShdw>
                </a:effectLst>
                <a:cs typeface="+mj-cs"/>
              </a:rPr>
              <a:t>Medicine</a:t>
            </a:r>
          </a:p>
          <a:p>
            <a:r>
              <a:rPr lang="en-US" dirty="0" smtClean="0">
                <a:effectLst>
                  <a:outerShdw blurRad="38100" dist="38100" dir="2700000" algn="tl">
                    <a:srgbClr val="000000">
                      <a:alpha val="43137"/>
                    </a:srgbClr>
                  </a:outerShdw>
                </a:effectLst>
                <a:cs typeface="+mj-cs"/>
              </a:rPr>
              <a:t>5-</a:t>
            </a:r>
            <a:r>
              <a:rPr lang="en-US" dirty="0">
                <a:solidFill>
                  <a:srgbClr val="0070C0"/>
                </a:solidFill>
                <a:effectLst>
                  <a:outerShdw blurRad="38100" dist="38100" dir="2700000" algn="tl">
                    <a:srgbClr val="000000">
                      <a:alpha val="43137"/>
                    </a:srgbClr>
                  </a:outerShdw>
                </a:effectLst>
                <a:cs typeface="+mj-cs"/>
              </a:rPr>
              <a:t>10 Cs </a:t>
            </a:r>
            <a:r>
              <a:rPr lang="en-US" dirty="0">
                <a:effectLst>
                  <a:outerShdw blurRad="38100" dist="38100" dir="2700000" algn="tl">
                    <a:srgbClr val="000000">
                      <a:alpha val="43137"/>
                    </a:srgbClr>
                  </a:outerShdw>
                </a:effectLst>
                <a:cs typeface="+mj-cs"/>
              </a:rPr>
              <a:t>of desirable qualities in a family </a:t>
            </a:r>
            <a:r>
              <a:rPr lang="en-US" dirty="0" smtClean="0">
                <a:effectLst>
                  <a:outerShdw blurRad="38100" dist="38100" dir="2700000" algn="tl">
                    <a:srgbClr val="000000">
                      <a:alpha val="43137"/>
                    </a:srgbClr>
                  </a:outerShdw>
                </a:effectLst>
                <a:cs typeface="+mj-cs"/>
              </a:rPr>
              <a:t>physician</a:t>
            </a:r>
            <a:endParaRPr lang="en-US" sz="2800" dirty="0">
              <a:effectLst>
                <a:outerShdw blurRad="38100" dist="38100" dir="2700000" algn="tl">
                  <a:srgbClr val="000000">
                    <a:alpha val="43137"/>
                  </a:srgbClr>
                </a:outerShdw>
              </a:effectLst>
              <a:cs typeface="+mj-cs"/>
            </a:endParaRPr>
          </a:p>
          <a:p>
            <a:r>
              <a:rPr lang="en-US" dirty="0" smtClean="0">
                <a:effectLst>
                  <a:outerShdw blurRad="38100" dist="38100" dir="2700000" algn="tl">
                    <a:srgbClr val="000000">
                      <a:alpha val="43137"/>
                    </a:srgbClr>
                  </a:outerShdw>
                </a:effectLst>
                <a:cs typeface="+mj-cs"/>
              </a:rPr>
              <a:t>6-</a:t>
            </a:r>
            <a:r>
              <a:rPr lang="en-GB" dirty="0">
                <a:effectLst>
                  <a:outerShdw blurRad="38100" dist="38100" dir="2700000" algn="tl">
                    <a:srgbClr val="000000">
                      <a:alpha val="43137"/>
                    </a:srgbClr>
                  </a:outerShdw>
                </a:effectLst>
                <a:cs typeface="+mj-cs"/>
              </a:rPr>
              <a:t>Primary Prevention with </a:t>
            </a:r>
            <a:r>
              <a:rPr lang="en-GB" dirty="0">
                <a:solidFill>
                  <a:srgbClr val="0070C0"/>
                </a:solidFill>
                <a:effectLst>
                  <a:outerShdw blurRad="38100" dist="38100" dir="2700000" algn="tl">
                    <a:srgbClr val="000000">
                      <a:alpha val="43137"/>
                    </a:srgbClr>
                  </a:outerShdw>
                </a:effectLst>
                <a:cs typeface="+mj-cs"/>
              </a:rPr>
              <a:t>Universal Services </a:t>
            </a:r>
            <a:r>
              <a:rPr lang="en-GB" dirty="0">
                <a:effectLst>
                  <a:outerShdw blurRad="38100" dist="38100" dir="2700000" algn="tl">
                    <a:srgbClr val="000000">
                      <a:alpha val="43137"/>
                    </a:srgbClr>
                  </a:outerShdw>
                </a:effectLst>
                <a:cs typeface="+mj-cs"/>
              </a:rPr>
              <a:t>offered to the </a:t>
            </a:r>
            <a:r>
              <a:rPr lang="en-GB" dirty="0">
                <a:solidFill>
                  <a:srgbClr val="0070C0"/>
                </a:solidFill>
                <a:effectLst>
                  <a:outerShdw blurRad="38100" dist="38100" dir="2700000" algn="tl">
                    <a:srgbClr val="000000">
                      <a:alpha val="43137"/>
                    </a:srgbClr>
                  </a:outerShdw>
                </a:effectLst>
                <a:cs typeface="+mj-cs"/>
              </a:rPr>
              <a:t>whole population </a:t>
            </a:r>
            <a:r>
              <a:rPr lang="en-GB" dirty="0">
                <a:effectLst>
                  <a:outerShdw blurRad="38100" dist="38100" dir="2700000" algn="tl">
                    <a:srgbClr val="000000">
                      <a:alpha val="43137"/>
                    </a:srgbClr>
                  </a:outerShdw>
                </a:effectLst>
                <a:cs typeface="+mj-cs"/>
              </a:rPr>
              <a:t>on a routine basis (</a:t>
            </a:r>
            <a:r>
              <a:rPr lang="en-GB" u="sng" dirty="0">
                <a:effectLst>
                  <a:outerShdw blurRad="38100" dist="38100" dir="2700000" algn="tl">
                    <a:srgbClr val="000000">
                      <a:alpha val="43137"/>
                    </a:srgbClr>
                  </a:outerShdw>
                </a:effectLst>
                <a:cs typeface="+mj-cs"/>
              </a:rPr>
              <a:t>proactive</a:t>
            </a:r>
            <a:r>
              <a:rPr lang="en-GB" dirty="0">
                <a:effectLst>
                  <a:outerShdw blurRad="38100" dist="38100" dir="2700000" algn="tl">
                    <a:srgbClr val="000000">
                      <a:alpha val="43137"/>
                    </a:srgbClr>
                  </a:outerShdw>
                </a:effectLst>
                <a:cs typeface="+mj-cs"/>
              </a:rPr>
              <a:t>).</a:t>
            </a:r>
            <a:r>
              <a:rPr lang="en-GB" dirty="0">
                <a:solidFill>
                  <a:srgbClr val="0070C0"/>
                </a:solidFill>
                <a:effectLst>
                  <a:outerShdw blurRad="38100" dist="38100" dir="2700000" algn="tl">
                    <a:srgbClr val="000000">
                      <a:alpha val="43137"/>
                    </a:srgbClr>
                  </a:outerShdw>
                </a:effectLst>
                <a:cs typeface="+mj-cs"/>
              </a:rPr>
              <a:t>85-90</a:t>
            </a:r>
            <a:r>
              <a:rPr lang="en-GB" dirty="0" smtClean="0">
                <a:solidFill>
                  <a:srgbClr val="0070C0"/>
                </a:solidFill>
                <a:effectLst>
                  <a:outerShdw blurRad="38100" dist="38100" dir="2700000" algn="tl">
                    <a:srgbClr val="000000">
                      <a:alpha val="43137"/>
                    </a:srgbClr>
                  </a:outerShdw>
                </a:effectLst>
                <a:cs typeface="+mj-cs"/>
              </a:rPr>
              <a:t>%</a:t>
            </a:r>
          </a:p>
          <a:p>
            <a:r>
              <a:rPr lang="en-GB" dirty="0" smtClean="0">
                <a:effectLst>
                  <a:outerShdw blurRad="38100" dist="38100" dir="2700000" algn="tl">
                    <a:srgbClr val="000000">
                      <a:alpha val="43137"/>
                    </a:srgbClr>
                  </a:outerShdw>
                </a:effectLst>
                <a:cs typeface="+mj-cs"/>
              </a:rPr>
              <a:t>7- stewardship concept</a:t>
            </a:r>
          </a:p>
          <a:p>
            <a:r>
              <a:rPr lang="en-GB" dirty="0" smtClean="0">
                <a:effectLst>
                  <a:outerShdw blurRad="38100" dist="38100" dir="2700000" algn="tl">
                    <a:srgbClr val="000000">
                      <a:alpha val="43137"/>
                    </a:srgbClr>
                  </a:outerShdw>
                </a:effectLst>
                <a:cs typeface="+mj-cs"/>
              </a:rPr>
              <a:t>8-</a:t>
            </a:r>
            <a:r>
              <a:rPr lang="en-US" dirty="0">
                <a:solidFill>
                  <a:srgbClr val="0070C0"/>
                </a:solidFill>
                <a:effectLst>
                  <a:outerShdw blurRad="38100" dist="38100" dir="2700000" algn="tl">
                    <a:srgbClr val="000000">
                      <a:alpha val="43137"/>
                    </a:srgbClr>
                  </a:outerShdw>
                </a:effectLst>
                <a:cs typeface="+mj-cs"/>
              </a:rPr>
              <a:t>10 Greatest Public Health</a:t>
            </a:r>
            <a:r>
              <a:rPr lang="en-US" sz="3600" dirty="0">
                <a:solidFill>
                  <a:srgbClr val="0070C0"/>
                </a:solidFill>
                <a:effectLst>
                  <a:outerShdw blurRad="38100" dist="38100" dir="2700000" algn="tl">
                    <a:srgbClr val="000000">
                      <a:alpha val="43137"/>
                    </a:srgbClr>
                  </a:outerShdw>
                </a:effectLst>
                <a:cs typeface="+mj-cs"/>
              </a:rPr>
              <a:t> </a:t>
            </a:r>
            <a:r>
              <a:rPr lang="en-US" sz="3600" dirty="0">
                <a:effectLst>
                  <a:outerShdw blurRad="38100" dist="38100" dir="2700000" algn="tl">
                    <a:srgbClr val="000000">
                      <a:alpha val="43137"/>
                    </a:srgbClr>
                  </a:outerShdw>
                </a:effectLst>
                <a:cs typeface="+mj-cs"/>
              </a:rPr>
              <a:t>Achievements</a:t>
            </a:r>
            <a:br>
              <a:rPr lang="en-US" sz="3600" dirty="0">
                <a:effectLst>
                  <a:outerShdw blurRad="38100" dist="38100" dir="2700000" algn="tl">
                    <a:srgbClr val="000000">
                      <a:alpha val="43137"/>
                    </a:srgbClr>
                  </a:outerShdw>
                </a:effectLst>
                <a:cs typeface="+mj-cs"/>
              </a:rPr>
            </a:br>
            <a:r>
              <a:rPr lang="en-US" sz="2400" dirty="0">
                <a:effectLst>
                  <a:outerShdw blurRad="38100" dist="38100" dir="2700000" algn="tl">
                    <a:srgbClr val="000000">
                      <a:alpha val="43137"/>
                    </a:srgbClr>
                  </a:outerShdw>
                </a:effectLst>
                <a:cs typeface="+mj-cs"/>
              </a:rPr>
              <a:t>1900-2000</a:t>
            </a:r>
            <a:endParaRPr lang="en-GB" dirty="0">
              <a:effectLst>
                <a:outerShdw blurRad="38100" dist="38100" dir="2700000" algn="tl">
                  <a:srgbClr val="000000">
                    <a:alpha val="43137"/>
                  </a:srgbClr>
                </a:outerShdw>
              </a:effectLst>
              <a:cs typeface="+mj-cs"/>
            </a:endParaRPr>
          </a:p>
          <a:p>
            <a:endParaRPr lang="en-US" b="1" i="1" dirty="0">
              <a:solidFill>
                <a:schemeClr val="tx2"/>
              </a:solidFill>
              <a:effectLst>
                <a:outerShdw blurRad="38100" dist="38100" dir="2700000" algn="tl">
                  <a:srgbClr val="000000"/>
                </a:outerShdw>
              </a:effectLst>
            </a:endParaRPr>
          </a:p>
          <a:p>
            <a:endParaRPr lang="en-US" dirty="0">
              <a:solidFill>
                <a:schemeClr val="tx2"/>
              </a:solidFill>
            </a:endParaRPr>
          </a:p>
          <a:p>
            <a:endParaRPr lang="en-US" dirty="0" smtClean="0"/>
          </a:p>
        </p:txBody>
      </p:sp>
    </p:spTree>
    <p:extLst>
      <p:ext uri="{BB962C8B-B14F-4D97-AF65-F5344CB8AC3E}">
        <p14:creationId xmlns:p14="http://schemas.microsoft.com/office/powerpoint/2010/main" val="4087042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04813"/>
            <a:ext cx="8229600" cy="715962"/>
          </a:xfrm>
          <a:noFill/>
        </p:spPr>
        <p:txBody>
          <a:bodyPr/>
          <a:lstStyle/>
          <a:p>
            <a:pPr eaLnBrk="1" hangingPunct="1"/>
            <a:r>
              <a:rPr lang="en-US" sz="4000" dirty="0" smtClean="0"/>
              <a:t>Primary Health Care Reform</a:t>
            </a:r>
          </a:p>
        </p:txBody>
      </p:sp>
      <p:sp>
        <p:nvSpPr>
          <p:cNvPr id="15363" name="Text Box 3"/>
          <p:cNvSpPr txBox="1">
            <a:spLocks noChangeArrowheads="1"/>
          </p:cNvSpPr>
          <p:nvPr/>
        </p:nvSpPr>
        <p:spPr bwMode="auto">
          <a:xfrm>
            <a:off x="838200" y="1752600"/>
            <a:ext cx="7812088" cy="366713"/>
          </a:xfrm>
          <a:prstGeom prst="rect">
            <a:avLst/>
          </a:prstGeom>
          <a:noFill/>
          <a:ln w="9525" algn="ctr">
            <a:noFill/>
            <a:miter lim="800000"/>
            <a:headEnd/>
            <a:tailEnd/>
          </a:ln>
        </p:spPr>
        <p:txBody>
          <a:bodyPr>
            <a:spAutoFit/>
          </a:bodyPr>
          <a:lstStyle/>
          <a:p>
            <a:pPr algn="ctr">
              <a:spcBef>
                <a:spcPct val="50000"/>
              </a:spcBef>
            </a:pPr>
            <a:endParaRPr lang="en-US"/>
          </a:p>
        </p:txBody>
      </p:sp>
      <p:sp>
        <p:nvSpPr>
          <p:cNvPr id="37892" name="Text Box 4"/>
          <p:cNvSpPr txBox="1">
            <a:spLocks noChangeArrowheads="1"/>
          </p:cNvSpPr>
          <p:nvPr/>
        </p:nvSpPr>
        <p:spPr bwMode="auto">
          <a:xfrm>
            <a:off x="719138" y="1808163"/>
            <a:ext cx="8027987" cy="457200"/>
          </a:xfrm>
          <a:prstGeom prst="rect">
            <a:avLst/>
          </a:prstGeom>
          <a:noFill/>
          <a:ln w="9525" algn="ctr">
            <a:noFill/>
            <a:miter lim="800000"/>
            <a:headEnd/>
            <a:tailEnd/>
          </a:ln>
        </p:spPr>
        <p:txBody>
          <a:bodyPr>
            <a:spAutoFit/>
          </a:bodyPr>
          <a:lstStyle/>
          <a:p>
            <a:pPr>
              <a:spcBef>
                <a:spcPct val="50000"/>
              </a:spcBef>
            </a:pPr>
            <a:r>
              <a:rPr lang="en-US" sz="2400" b="1"/>
              <a:t>Medical model			Primary Health Care</a:t>
            </a:r>
          </a:p>
        </p:txBody>
      </p:sp>
      <p:sp>
        <p:nvSpPr>
          <p:cNvPr id="37893" name="Text Box 5"/>
          <p:cNvSpPr txBox="1">
            <a:spLocks noChangeArrowheads="1"/>
          </p:cNvSpPr>
          <p:nvPr/>
        </p:nvSpPr>
        <p:spPr bwMode="auto">
          <a:xfrm>
            <a:off x="792163" y="2743200"/>
            <a:ext cx="8027987" cy="396875"/>
          </a:xfrm>
          <a:prstGeom prst="rect">
            <a:avLst/>
          </a:prstGeom>
          <a:noFill/>
          <a:ln w="9525" algn="ctr">
            <a:noFill/>
            <a:miter lim="800000"/>
            <a:headEnd/>
            <a:tailEnd/>
          </a:ln>
        </p:spPr>
        <p:txBody>
          <a:bodyPr>
            <a:spAutoFit/>
          </a:bodyPr>
          <a:lstStyle/>
          <a:p>
            <a:pPr>
              <a:spcBef>
                <a:spcPct val="50000"/>
              </a:spcBef>
            </a:pPr>
            <a:r>
              <a:rPr lang="en-US">
                <a:sym typeface="Wingdings" pitchFamily="2" charset="2"/>
              </a:rPr>
              <a:t> </a:t>
            </a:r>
            <a:r>
              <a:rPr lang="en-US" sz="2000"/>
              <a:t>Illness					 </a:t>
            </a:r>
            <a:r>
              <a:rPr lang="en-US">
                <a:sym typeface="Wingdings" pitchFamily="2" charset="2"/>
              </a:rPr>
              <a:t> </a:t>
            </a:r>
            <a:r>
              <a:rPr lang="en-US" sz="2000"/>
              <a:t>Health</a:t>
            </a:r>
          </a:p>
        </p:txBody>
      </p:sp>
      <p:sp>
        <p:nvSpPr>
          <p:cNvPr id="37894" name="Text Box 6"/>
          <p:cNvSpPr txBox="1">
            <a:spLocks noChangeArrowheads="1"/>
          </p:cNvSpPr>
          <p:nvPr/>
        </p:nvSpPr>
        <p:spPr bwMode="auto">
          <a:xfrm>
            <a:off x="792163" y="3241675"/>
            <a:ext cx="8027987" cy="396875"/>
          </a:xfrm>
          <a:prstGeom prst="rect">
            <a:avLst/>
          </a:prstGeom>
          <a:noFill/>
          <a:ln w="9525" algn="ctr">
            <a:noFill/>
            <a:miter lim="800000"/>
            <a:headEnd/>
            <a:tailEnd/>
          </a:ln>
        </p:spPr>
        <p:txBody>
          <a:bodyPr>
            <a:spAutoFit/>
          </a:bodyPr>
          <a:lstStyle/>
          <a:p>
            <a:pPr>
              <a:spcBef>
                <a:spcPct val="50000"/>
              </a:spcBef>
            </a:pPr>
            <a:r>
              <a:rPr lang="en-US">
                <a:sym typeface="Wingdings" pitchFamily="2" charset="2"/>
              </a:rPr>
              <a:t> </a:t>
            </a:r>
            <a:r>
              <a:rPr lang="en-US" sz="2000"/>
              <a:t>Cure					 </a:t>
            </a:r>
            <a:r>
              <a:rPr lang="en-US">
                <a:sym typeface="Wingdings" pitchFamily="2" charset="2"/>
              </a:rPr>
              <a:t> </a:t>
            </a:r>
            <a:r>
              <a:rPr lang="en-US" sz="2000"/>
              <a:t>Prevention, care, cure</a:t>
            </a:r>
          </a:p>
        </p:txBody>
      </p:sp>
      <p:sp>
        <p:nvSpPr>
          <p:cNvPr id="37895" name="Text Box 7"/>
          <p:cNvSpPr txBox="1">
            <a:spLocks noChangeArrowheads="1"/>
          </p:cNvSpPr>
          <p:nvPr/>
        </p:nvSpPr>
        <p:spPr bwMode="auto">
          <a:xfrm>
            <a:off x="792163" y="2349500"/>
            <a:ext cx="8027987" cy="396875"/>
          </a:xfrm>
          <a:prstGeom prst="rect">
            <a:avLst/>
          </a:prstGeom>
          <a:noFill/>
          <a:ln w="9525" algn="ctr">
            <a:noFill/>
            <a:miter lim="800000"/>
            <a:headEnd/>
            <a:tailEnd/>
          </a:ln>
        </p:spPr>
        <p:txBody>
          <a:bodyPr>
            <a:spAutoFit/>
          </a:bodyPr>
          <a:lstStyle/>
          <a:p>
            <a:pPr>
              <a:spcBef>
                <a:spcPct val="50000"/>
              </a:spcBef>
            </a:pPr>
            <a:r>
              <a:rPr lang="en-US" sz="2000">
                <a:sym typeface="Wingdings" pitchFamily="2" charset="2"/>
              </a:rPr>
              <a:t> </a:t>
            </a:r>
            <a:r>
              <a:rPr lang="en-US" sz="2000"/>
              <a:t>Treatment				 </a:t>
            </a:r>
            <a:r>
              <a:rPr lang="en-US">
                <a:sym typeface="Wingdings" pitchFamily="2" charset="2"/>
              </a:rPr>
              <a:t> </a:t>
            </a:r>
            <a:r>
              <a:rPr lang="en-US" sz="2000"/>
              <a:t>Health promotion</a:t>
            </a:r>
          </a:p>
        </p:txBody>
      </p:sp>
      <p:sp>
        <p:nvSpPr>
          <p:cNvPr id="37896" name="Text Box 8"/>
          <p:cNvSpPr txBox="1">
            <a:spLocks noChangeArrowheads="1"/>
          </p:cNvSpPr>
          <p:nvPr/>
        </p:nvSpPr>
        <p:spPr bwMode="auto">
          <a:xfrm>
            <a:off x="792163" y="3716338"/>
            <a:ext cx="8027987" cy="396875"/>
          </a:xfrm>
          <a:prstGeom prst="rect">
            <a:avLst/>
          </a:prstGeom>
          <a:noFill/>
          <a:ln w="9525" algn="ctr">
            <a:noFill/>
            <a:miter lim="800000"/>
            <a:headEnd/>
            <a:tailEnd/>
          </a:ln>
        </p:spPr>
        <p:txBody>
          <a:bodyPr>
            <a:spAutoFit/>
          </a:bodyPr>
          <a:lstStyle/>
          <a:p>
            <a:pPr>
              <a:spcBef>
                <a:spcPct val="50000"/>
              </a:spcBef>
            </a:pPr>
            <a:r>
              <a:rPr lang="en-US" dirty="0">
                <a:sym typeface="Wingdings" pitchFamily="2" charset="2"/>
              </a:rPr>
              <a:t> </a:t>
            </a:r>
            <a:r>
              <a:rPr lang="en-US" sz="2000" dirty="0"/>
              <a:t>Episodic care				 </a:t>
            </a:r>
            <a:r>
              <a:rPr lang="en-US" dirty="0">
                <a:sym typeface="Wingdings" pitchFamily="2" charset="2"/>
              </a:rPr>
              <a:t> </a:t>
            </a:r>
            <a:r>
              <a:rPr lang="en-US" sz="2000" dirty="0"/>
              <a:t>Continuous care</a:t>
            </a:r>
          </a:p>
        </p:txBody>
      </p:sp>
      <p:sp>
        <p:nvSpPr>
          <p:cNvPr id="37897" name="Text Box 9"/>
          <p:cNvSpPr txBox="1">
            <a:spLocks noChangeArrowheads="1"/>
          </p:cNvSpPr>
          <p:nvPr/>
        </p:nvSpPr>
        <p:spPr bwMode="auto">
          <a:xfrm>
            <a:off x="792163" y="4184650"/>
            <a:ext cx="8027987" cy="396875"/>
          </a:xfrm>
          <a:prstGeom prst="rect">
            <a:avLst/>
          </a:prstGeom>
          <a:noFill/>
          <a:ln w="9525" algn="ctr">
            <a:noFill/>
            <a:miter lim="800000"/>
            <a:headEnd/>
            <a:tailEnd/>
          </a:ln>
        </p:spPr>
        <p:txBody>
          <a:bodyPr>
            <a:spAutoFit/>
          </a:bodyPr>
          <a:lstStyle/>
          <a:p>
            <a:pPr>
              <a:spcBef>
                <a:spcPct val="50000"/>
              </a:spcBef>
            </a:pPr>
            <a:r>
              <a:rPr lang="en-US">
                <a:sym typeface="Wingdings" pitchFamily="2" charset="2"/>
              </a:rPr>
              <a:t> </a:t>
            </a:r>
            <a:r>
              <a:rPr lang="en-US" sz="2000"/>
              <a:t>Specific problems			 </a:t>
            </a:r>
            <a:r>
              <a:rPr lang="en-US">
                <a:sym typeface="Wingdings" pitchFamily="2" charset="2"/>
              </a:rPr>
              <a:t> </a:t>
            </a:r>
            <a:r>
              <a:rPr lang="en-US" sz="2000"/>
              <a:t>Comprehensive care</a:t>
            </a:r>
          </a:p>
        </p:txBody>
      </p:sp>
      <p:sp>
        <p:nvSpPr>
          <p:cNvPr id="37898" name="Text Box 10"/>
          <p:cNvSpPr txBox="1">
            <a:spLocks noChangeArrowheads="1"/>
          </p:cNvSpPr>
          <p:nvPr/>
        </p:nvSpPr>
        <p:spPr bwMode="auto">
          <a:xfrm>
            <a:off x="792163" y="4651375"/>
            <a:ext cx="8027987" cy="396875"/>
          </a:xfrm>
          <a:prstGeom prst="rect">
            <a:avLst/>
          </a:prstGeom>
          <a:noFill/>
          <a:ln w="9525" algn="ctr">
            <a:noFill/>
            <a:miter lim="800000"/>
            <a:headEnd/>
            <a:tailEnd/>
          </a:ln>
        </p:spPr>
        <p:txBody>
          <a:bodyPr>
            <a:spAutoFit/>
          </a:bodyPr>
          <a:lstStyle/>
          <a:p>
            <a:pPr>
              <a:spcBef>
                <a:spcPct val="50000"/>
              </a:spcBef>
            </a:pPr>
            <a:r>
              <a:rPr lang="en-US">
                <a:sym typeface="Wingdings" pitchFamily="2" charset="2"/>
              </a:rPr>
              <a:t> </a:t>
            </a:r>
            <a:r>
              <a:rPr lang="en-US" sz="2000"/>
              <a:t>Individual practitioners			 </a:t>
            </a:r>
            <a:r>
              <a:rPr lang="en-US">
                <a:sym typeface="Wingdings" pitchFamily="2" charset="2"/>
              </a:rPr>
              <a:t> </a:t>
            </a:r>
            <a:r>
              <a:rPr lang="en-US" sz="2000"/>
              <a:t>Teams of practitioners</a:t>
            </a:r>
          </a:p>
        </p:txBody>
      </p:sp>
      <p:sp>
        <p:nvSpPr>
          <p:cNvPr id="37899" name="Text Box 11"/>
          <p:cNvSpPr txBox="1">
            <a:spLocks noChangeArrowheads="1"/>
          </p:cNvSpPr>
          <p:nvPr/>
        </p:nvSpPr>
        <p:spPr bwMode="auto">
          <a:xfrm>
            <a:off x="792163" y="5156200"/>
            <a:ext cx="8027987" cy="396875"/>
          </a:xfrm>
          <a:prstGeom prst="rect">
            <a:avLst/>
          </a:prstGeom>
          <a:noFill/>
          <a:ln w="9525" algn="ctr">
            <a:noFill/>
            <a:miter lim="800000"/>
            <a:headEnd/>
            <a:tailEnd/>
          </a:ln>
        </p:spPr>
        <p:txBody>
          <a:bodyPr>
            <a:spAutoFit/>
          </a:bodyPr>
          <a:lstStyle/>
          <a:p>
            <a:pPr>
              <a:spcBef>
                <a:spcPct val="50000"/>
              </a:spcBef>
            </a:pPr>
            <a:r>
              <a:rPr lang="en-US" dirty="0">
                <a:sym typeface="Wingdings" pitchFamily="2" charset="2"/>
              </a:rPr>
              <a:t> </a:t>
            </a:r>
            <a:r>
              <a:rPr lang="en-US" sz="2000" dirty="0"/>
              <a:t>Health sector alone			 </a:t>
            </a:r>
            <a:r>
              <a:rPr lang="en-US" dirty="0">
                <a:sym typeface="Wingdings" pitchFamily="2" charset="2"/>
              </a:rPr>
              <a:t> </a:t>
            </a:r>
            <a:r>
              <a:rPr lang="en-US" sz="2000" dirty="0" err="1"/>
              <a:t>Intersectoral</a:t>
            </a:r>
            <a:r>
              <a:rPr lang="en-US" sz="2000" dirty="0"/>
              <a:t> collaboration</a:t>
            </a:r>
          </a:p>
        </p:txBody>
      </p:sp>
      <p:sp>
        <p:nvSpPr>
          <p:cNvPr id="37900" name="Text Box 12"/>
          <p:cNvSpPr txBox="1">
            <a:spLocks noChangeArrowheads="1"/>
          </p:cNvSpPr>
          <p:nvPr/>
        </p:nvSpPr>
        <p:spPr bwMode="auto">
          <a:xfrm>
            <a:off x="792163" y="5659438"/>
            <a:ext cx="8027987" cy="396875"/>
          </a:xfrm>
          <a:prstGeom prst="rect">
            <a:avLst/>
          </a:prstGeom>
          <a:noFill/>
          <a:ln w="9525" algn="ctr">
            <a:noFill/>
            <a:miter lim="800000"/>
            <a:headEnd/>
            <a:tailEnd/>
          </a:ln>
        </p:spPr>
        <p:txBody>
          <a:bodyPr>
            <a:spAutoFit/>
          </a:bodyPr>
          <a:lstStyle/>
          <a:p>
            <a:pPr>
              <a:spcBef>
                <a:spcPct val="50000"/>
              </a:spcBef>
            </a:pPr>
            <a:r>
              <a:rPr lang="en-US" dirty="0">
                <a:sym typeface="Wingdings" pitchFamily="2" charset="2"/>
              </a:rPr>
              <a:t> </a:t>
            </a:r>
            <a:r>
              <a:rPr lang="en-US" sz="2000" dirty="0"/>
              <a:t>Professional dominance		 </a:t>
            </a:r>
            <a:r>
              <a:rPr lang="en-US" sz="2000" dirty="0" smtClean="0"/>
              <a:t>                </a:t>
            </a:r>
            <a:r>
              <a:rPr lang="en-US" dirty="0" smtClean="0">
                <a:sym typeface="Wingdings" pitchFamily="2" charset="2"/>
              </a:rPr>
              <a:t> </a:t>
            </a:r>
            <a:r>
              <a:rPr lang="en-US" sz="2000" dirty="0" smtClean="0"/>
              <a:t>Community </a:t>
            </a:r>
            <a:r>
              <a:rPr lang="en-US" sz="2000" dirty="0"/>
              <a:t>participation</a:t>
            </a:r>
          </a:p>
        </p:txBody>
      </p:sp>
      <p:sp>
        <p:nvSpPr>
          <p:cNvPr id="37901" name="Text Box 13"/>
          <p:cNvSpPr txBox="1">
            <a:spLocks noChangeArrowheads="1"/>
          </p:cNvSpPr>
          <p:nvPr/>
        </p:nvSpPr>
        <p:spPr bwMode="auto">
          <a:xfrm>
            <a:off x="792163" y="6157913"/>
            <a:ext cx="8027987" cy="396875"/>
          </a:xfrm>
          <a:prstGeom prst="rect">
            <a:avLst/>
          </a:prstGeom>
          <a:noFill/>
          <a:ln w="9525" algn="ctr">
            <a:noFill/>
            <a:miter lim="800000"/>
            <a:headEnd/>
            <a:tailEnd/>
          </a:ln>
        </p:spPr>
        <p:txBody>
          <a:bodyPr>
            <a:spAutoFit/>
          </a:bodyPr>
          <a:lstStyle/>
          <a:p>
            <a:pPr>
              <a:spcBef>
                <a:spcPct val="50000"/>
              </a:spcBef>
            </a:pPr>
            <a:r>
              <a:rPr lang="en-US">
                <a:sym typeface="Wingdings" pitchFamily="2" charset="2"/>
              </a:rPr>
              <a:t> </a:t>
            </a:r>
            <a:r>
              <a:rPr lang="en-US" sz="2000"/>
              <a:t>Passive reception			 </a:t>
            </a:r>
            <a:r>
              <a:rPr lang="en-US">
                <a:sym typeface="Wingdings" pitchFamily="2" charset="2"/>
              </a:rPr>
              <a:t> </a:t>
            </a:r>
            <a:r>
              <a:rPr lang="en-US" sz="2000"/>
              <a:t>Joint responsibility</a:t>
            </a:r>
          </a:p>
        </p:txBody>
      </p:sp>
      <p:sp>
        <p:nvSpPr>
          <p:cNvPr id="37902" name="AutoShape 14"/>
          <p:cNvSpPr>
            <a:spLocks noChangeArrowheads="1"/>
          </p:cNvSpPr>
          <p:nvPr/>
        </p:nvSpPr>
        <p:spPr bwMode="auto">
          <a:xfrm>
            <a:off x="2627313" y="2471738"/>
            <a:ext cx="1209675" cy="165100"/>
          </a:xfrm>
          <a:prstGeom prst="rightArrow">
            <a:avLst>
              <a:gd name="adj1" fmla="val 50000"/>
              <a:gd name="adj2" fmla="val 183173"/>
            </a:avLst>
          </a:prstGeom>
          <a:solidFill>
            <a:srgbClr val="FF9900"/>
          </a:solidFill>
          <a:ln w="9525">
            <a:solidFill>
              <a:schemeClr val="tx1"/>
            </a:solidFill>
            <a:miter lim="800000"/>
            <a:headEnd/>
            <a:tailEnd/>
          </a:ln>
        </p:spPr>
        <p:txBody>
          <a:bodyPr wrap="none" anchor="ctr"/>
          <a:lstStyle/>
          <a:p>
            <a:endParaRPr lang="en-US"/>
          </a:p>
        </p:txBody>
      </p:sp>
      <p:sp>
        <p:nvSpPr>
          <p:cNvPr id="37903" name="AutoShape 15"/>
          <p:cNvSpPr>
            <a:spLocks noChangeArrowheads="1"/>
          </p:cNvSpPr>
          <p:nvPr/>
        </p:nvSpPr>
        <p:spPr bwMode="auto">
          <a:xfrm>
            <a:off x="2627313" y="2832100"/>
            <a:ext cx="1209675" cy="165100"/>
          </a:xfrm>
          <a:prstGeom prst="rightArrow">
            <a:avLst>
              <a:gd name="adj1" fmla="val 50000"/>
              <a:gd name="adj2" fmla="val 183173"/>
            </a:avLst>
          </a:prstGeom>
          <a:solidFill>
            <a:srgbClr val="FF9900"/>
          </a:solidFill>
          <a:ln w="9525">
            <a:solidFill>
              <a:schemeClr val="tx1"/>
            </a:solidFill>
            <a:miter lim="800000"/>
            <a:headEnd/>
            <a:tailEnd/>
          </a:ln>
        </p:spPr>
        <p:txBody>
          <a:bodyPr wrap="none" anchor="ctr"/>
          <a:lstStyle/>
          <a:p>
            <a:endParaRPr lang="en-US"/>
          </a:p>
        </p:txBody>
      </p:sp>
      <p:sp>
        <p:nvSpPr>
          <p:cNvPr id="37904" name="AutoShape 16"/>
          <p:cNvSpPr>
            <a:spLocks noChangeArrowheads="1"/>
          </p:cNvSpPr>
          <p:nvPr/>
        </p:nvSpPr>
        <p:spPr bwMode="auto">
          <a:xfrm>
            <a:off x="2627313" y="3335338"/>
            <a:ext cx="1209675" cy="165100"/>
          </a:xfrm>
          <a:prstGeom prst="rightArrow">
            <a:avLst>
              <a:gd name="adj1" fmla="val 50000"/>
              <a:gd name="adj2" fmla="val 183173"/>
            </a:avLst>
          </a:prstGeom>
          <a:solidFill>
            <a:srgbClr val="FF9900"/>
          </a:solidFill>
          <a:ln w="9525">
            <a:solidFill>
              <a:schemeClr val="tx1"/>
            </a:solidFill>
            <a:miter lim="800000"/>
            <a:headEnd/>
            <a:tailEnd/>
          </a:ln>
        </p:spPr>
        <p:txBody>
          <a:bodyPr wrap="none" anchor="ctr"/>
          <a:lstStyle/>
          <a:p>
            <a:endParaRPr lang="en-US"/>
          </a:p>
        </p:txBody>
      </p:sp>
      <p:sp>
        <p:nvSpPr>
          <p:cNvPr id="37905" name="AutoShape 17"/>
          <p:cNvSpPr>
            <a:spLocks noChangeArrowheads="1"/>
          </p:cNvSpPr>
          <p:nvPr/>
        </p:nvSpPr>
        <p:spPr bwMode="auto">
          <a:xfrm>
            <a:off x="2627313" y="3840163"/>
            <a:ext cx="1209675" cy="165100"/>
          </a:xfrm>
          <a:prstGeom prst="rightArrow">
            <a:avLst>
              <a:gd name="adj1" fmla="val 50000"/>
              <a:gd name="adj2" fmla="val 183173"/>
            </a:avLst>
          </a:prstGeom>
          <a:solidFill>
            <a:srgbClr val="FF9900"/>
          </a:solidFill>
          <a:ln w="9525">
            <a:solidFill>
              <a:schemeClr val="tx1"/>
            </a:solidFill>
            <a:miter lim="800000"/>
            <a:headEnd/>
            <a:tailEnd/>
          </a:ln>
        </p:spPr>
        <p:txBody>
          <a:bodyPr wrap="none" anchor="ctr"/>
          <a:lstStyle/>
          <a:p>
            <a:endParaRPr lang="en-US"/>
          </a:p>
        </p:txBody>
      </p:sp>
      <p:sp>
        <p:nvSpPr>
          <p:cNvPr id="37906" name="AutoShape 18"/>
          <p:cNvSpPr>
            <a:spLocks noChangeArrowheads="1"/>
          </p:cNvSpPr>
          <p:nvPr/>
        </p:nvSpPr>
        <p:spPr bwMode="auto">
          <a:xfrm>
            <a:off x="3167063" y="4292600"/>
            <a:ext cx="1209675" cy="165100"/>
          </a:xfrm>
          <a:prstGeom prst="rightArrow">
            <a:avLst>
              <a:gd name="adj1" fmla="val 50000"/>
              <a:gd name="adj2" fmla="val 183173"/>
            </a:avLst>
          </a:prstGeom>
          <a:solidFill>
            <a:srgbClr val="FF9900"/>
          </a:solidFill>
          <a:ln w="9525">
            <a:solidFill>
              <a:schemeClr val="tx1"/>
            </a:solidFill>
            <a:miter lim="800000"/>
            <a:headEnd/>
            <a:tailEnd/>
          </a:ln>
        </p:spPr>
        <p:txBody>
          <a:bodyPr wrap="none" anchor="ctr"/>
          <a:lstStyle/>
          <a:p>
            <a:endParaRPr lang="en-US"/>
          </a:p>
        </p:txBody>
      </p:sp>
      <p:sp>
        <p:nvSpPr>
          <p:cNvPr id="37907" name="AutoShape 19"/>
          <p:cNvSpPr>
            <a:spLocks noChangeArrowheads="1"/>
          </p:cNvSpPr>
          <p:nvPr/>
        </p:nvSpPr>
        <p:spPr bwMode="auto">
          <a:xfrm>
            <a:off x="3527425" y="4811713"/>
            <a:ext cx="1023938" cy="165100"/>
          </a:xfrm>
          <a:prstGeom prst="rightArrow">
            <a:avLst>
              <a:gd name="adj1" fmla="val 50000"/>
              <a:gd name="adj2" fmla="val 155048"/>
            </a:avLst>
          </a:prstGeom>
          <a:solidFill>
            <a:srgbClr val="FF9900"/>
          </a:solidFill>
          <a:ln w="9525">
            <a:solidFill>
              <a:schemeClr val="tx1"/>
            </a:solidFill>
            <a:miter lim="800000"/>
            <a:headEnd/>
            <a:tailEnd/>
          </a:ln>
        </p:spPr>
        <p:txBody>
          <a:bodyPr wrap="none" anchor="ctr"/>
          <a:lstStyle/>
          <a:p>
            <a:endParaRPr lang="en-US"/>
          </a:p>
        </p:txBody>
      </p:sp>
      <p:sp>
        <p:nvSpPr>
          <p:cNvPr id="37908" name="AutoShape 20"/>
          <p:cNvSpPr>
            <a:spLocks noChangeArrowheads="1"/>
          </p:cNvSpPr>
          <p:nvPr/>
        </p:nvSpPr>
        <p:spPr bwMode="auto">
          <a:xfrm>
            <a:off x="3563938" y="5280025"/>
            <a:ext cx="1023937" cy="165100"/>
          </a:xfrm>
          <a:prstGeom prst="rightArrow">
            <a:avLst>
              <a:gd name="adj1" fmla="val 50000"/>
              <a:gd name="adj2" fmla="val 155048"/>
            </a:avLst>
          </a:prstGeom>
          <a:solidFill>
            <a:srgbClr val="FF9900"/>
          </a:solidFill>
          <a:ln w="9525">
            <a:solidFill>
              <a:schemeClr val="tx1"/>
            </a:solidFill>
            <a:miter lim="800000"/>
            <a:headEnd/>
            <a:tailEnd/>
          </a:ln>
        </p:spPr>
        <p:txBody>
          <a:bodyPr wrap="none" anchor="ctr"/>
          <a:lstStyle/>
          <a:p>
            <a:endParaRPr lang="en-US"/>
          </a:p>
        </p:txBody>
      </p:sp>
      <p:sp>
        <p:nvSpPr>
          <p:cNvPr id="37909" name="AutoShape 21"/>
          <p:cNvSpPr>
            <a:spLocks noChangeArrowheads="1"/>
          </p:cNvSpPr>
          <p:nvPr/>
        </p:nvSpPr>
        <p:spPr bwMode="auto">
          <a:xfrm>
            <a:off x="3581400" y="5791200"/>
            <a:ext cx="1023937" cy="165100"/>
          </a:xfrm>
          <a:prstGeom prst="rightArrow">
            <a:avLst>
              <a:gd name="adj1" fmla="val 50000"/>
              <a:gd name="adj2" fmla="val 155048"/>
            </a:avLst>
          </a:prstGeom>
          <a:solidFill>
            <a:srgbClr val="FF9900"/>
          </a:solidFill>
          <a:ln w="9525">
            <a:solidFill>
              <a:schemeClr val="tx1"/>
            </a:solidFill>
            <a:miter lim="800000"/>
            <a:headEnd/>
            <a:tailEnd/>
          </a:ln>
        </p:spPr>
        <p:txBody>
          <a:bodyPr wrap="none" anchor="ctr"/>
          <a:lstStyle/>
          <a:p>
            <a:endParaRPr lang="en-US"/>
          </a:p>
        </p:txBody>
      </p:sp>
      <p:sp>
        <p:nvSpPr>
          <p:cNvPr id="37910" name="AutoShape 22"/>
          <p:cNvSpPr>
            <a:spLocks noChangeArrowheads="1"/>
          </p:cNvSpPr>
          <p:nvPr/>
        </p:nvSpPr>
        <p:spPr bwMode="auto">
          <a:xfrm>
            <a:off x="3635375" y="6288088"/>
            <a:ext cx="1023938" cy="165100"/>
          </a:xfrm>
          <a:prstGeom prst="rightArrow">
            <a:avLst>
              <a:gd name="adj1" fmla="val 50000"/>
              <a:gd name="adj2" fmla="val 155048"/>
            </a:avLst>
          </a:prstGeom>
          <a:solidFill>
            <a:srgbClr val="FF9900"/>
          </a:solidFill>
          <a:ln w="9525">
            <a:solidFill>
              <a:schemeClr val="tx1"/>
            </a:solidFill>
            <a:miter lim="800000"/>
            <a:headEnd/>
            <a:tailEnd/>
          </a:ln>
        </p:spPr>
        <p:txBody>
          <a:bodyPr wrap="none" anchor="ctr"/>
          <a:lstStyle/>
          <a:p>
            <a:endParaRPr lang="en-US"/>
          </a:p>
        </p:txBody>
      </p:sp>
      <p:sp>
        <p:nvSpPr>
          <p:cNvPr id="37911" name="Text Box 23"/>
          <p:cNvSpPr txBox="1">
            <a:spLocks noChangeArrowheads="1"/>
          </p:cNvSpPr>
          <p:nvPr/>
        </p:nvSpPr>
        <p:spPr bwMode="auto">
          <a:xfrm>
            <a:off x="5472113" y="6538913"/>
            <a:ext cx="3671887" cy="274637"/>
          </a:xfrm>
          <a:prstGeom prst="rect">
            <a:avLst/>
          </a:prstGeom>
          <a:noFill/>
          <a:ln w="9525" algn="ctr">
            <a:noFill/>
            <a:miter lim="800000"/>
            <a:headEnd/>
            <a:tailEnd/>
          </a:ln>
        </p:spPr>
        <p:txBody>
          <a:bodyPr>
            <a:spAutoFit/>
          </a:bodyPr>
          <a:lstStyle/>
          <a:p>
            <a:pPr>
              <a:spcBef>
                <a:spcPct val="50000"/>
              </a:spcBef>
            </a:pPr>
            <a:r>
              <a:rPr lang="en-US" sz="1200" b="1" i="1"/>
              <a:t>Johns Hopkins University</a:t>
            </a:r>
          </a:p>
        </p:txBody>
      </p:sp>
    </p:spTree>
    <p:extLst>
      <p:ext uri="{BB962C8B-B14F-4D97-AF65-F5344CB8AC3E}">
        <p14:creationId xmlns:p14="http://schemas.microsoft.com/office/powerpoint/2010/main" val="41233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37895"/>
                                        </p:tgtEl>
                                        <p:attrNameLst>
                                          <p:attrName>style.visibility</p:attrName>
                                        </p:attrNameLst>
                                      </p:cBhvr>
                                      <p:to>
                                        <p:strVal val="visible"/>
                                      </p:to>
                                    </p:set>
                                    <p:anim calcmode="lin" valueType="num">
                                      <p:cBhvr additive="base">
                                        <p:cTn id="12" dur="500" fill="hold"/>
                                        <p:tgtEl>
                                          <p:spTgt spid="37895"/>
                                        </p:tgtEl>
                                        <p:attrNameLst>
                                          <p:attrName>ppt_x</p:attrName>
                                        </p:attrNameLst>
                                      </p:cBhvr>
                                      <p:tavLst>
                                        <p:tav tm="0">
                                          <p:val>
                                            <p:strVal val="0-#ppt_w/2"/>
                                          </p:val>
                                        </p:tav>
                                        <p:tav tm="100000">
                                          <p:val>
                                            <p:strVal val="#ppt_x"/>
                                          </p:val>
                                        </p:tav>
                                      </p:tavLst>
                                    </p:anim>
                                    <p:anim calcmode="lin" valueType="num">
                                      <p:cBhvr additive="base">
                                        <p:cTn id="13" dur="500" fill="hold"/>
                                        <p:tgtEl>
                                          <p:spTgt spid="37895"/>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3" presetClass="entr" presetSubtype="16" fill="hold" grpId="0" nodeType="afterEffect">
                                  <p:stCondLst>
                                    <p:cond delay="0"/>
                                  </p:stCondLst>
                                  <p:childTnLst>
                                    <p:set>
                                      <p:cBhvr>
                                        <p:cTn id="16" dur="1" fill="hold">
                                          <p:stCondLst>
                                            <p:cond delay="0"/>
                                          </p:stCondLst>
                                        </p:cTn>
                                        <p:tgtEl>
                                          <p:spTgt spid="37902"/>
                                        </p:tgtEl>
                                        <p:attrNameLst>
                                          <p:attrName>style.visibility</p:attrName>
                                        </p:attrNameLst>
                                      </p:cBhvr>
                                      <p:to>
                                        <p:strVal val="visible"/>
                                      </p:to>
                                    </p:set>
                                    <p:anim calcmode="lin" valueType="num">
                                      <p:cBhvr>
                                        <p:cTn id="17" dur="500" fill="hold"/>
                                        <p:tgtEl>
                                          <p:spTgt spid="37902"/>
                                        </p:tgtEl>
                                        <p:attrNameLst>
                                          <p:attrName>ppt_w</p:attrName>
                                        </p:attrNameLst>
                                      </p:cBhvr>
                                      <p:tavLst>
                                        <p:tav tm="0">
                                          <p:val>
                                            <p:fltVal val="0"/>
                                          </p:val>
                                        </p:tav>
                                        <p:tav tm="100000">
                                          <p:val>
                                            <p:strVal val="#ppt_w"/>
                                          </p:val>
                                        </p:tav>
                                      </p:tavLst>
                                    </p:anim>
                                    <p:anim calcmode="lin" valueType="num">
                                      <p:cBhvr>
                                        <p:cTn id="18" dur="500" fill="hold"/>
                                        <p:tgtEl>
                                          <p:spTgt spid="37902"/>
                                        </p:tgtEl>
                                        <p:attrNameLst>
                                          <p:attrName>ppt_h</p:attrName>
                                        </p:attrNameLst>
                                      </p:cBhvr>
                                      <p:tavLst>
                                        <p:tav tm="0">
                                          <p:val>
                                            <p:fltVal val="0"/>
                                          </p:val>
                                        </p:tav>
                                        <p:tav tm="100000">
                                          <p:val>
                                            <p:strVal val="#ppt_h"/>
                                          </p:val>
                                        </p:tav>
                                      </p:tavLst>
                                    </p:anim>
                                  </p:childTnLst>
                                </p:cTn>
                              </p:par>
                            </p:childTnLst>
                          </p:cTn>
                        </p:par>
                        <p:par>
                          <p:cTn id="19" fill="hold">
                            <p:stCondLst>
                              <p:cond delay="1700"/>
                            </p:stCondLst>
                            <p:childTnLst>
                              <p:par>
                                <p:cTn id="20" presetID="63" presetClass="path" presetSubtype="0" accel="50000" decel="50000" fill="hold" grpId="1" nodeType="afterEffect">
                                  <p:stCondLst>
                                    <p:cond delay="0"/>
                                  </p:stCondLst>
                                  <p:childTnLst>
                                    <p:animMotion origin="layout" path="M -2.22222E-6 3.7037E-6 L 0.18594 0.00277 " pathEditMode="relative" rAng="0" ptsTypes="AA">
                                      <p:cBhvr>
                                        <p:cTn id="21" dur="500" fill="hold"/>
                                        <p:tgtEl>
                                          <p:spTgt spid="37902"/>
                                        </p:tgtEl>
                                        <p:attrNameLst>
                                          <p:attrName>ppt_x</p:attrName>
                                          <p:attrName>ppt_y</p:attrName>
                                        </p:attrNameLst>
                                      </p:cBhvr>
                                      <p:rCtr x="9300" y="100"/>
                                    </p:animMotion>
                                  </p:childTnLst>
                                </p:cTn>
                              </p:par>
                            </p:childTnLst>
                          </p:cTn>
                        </p:par>
                        <p:par>
                          <p:cTn id="22" fill="hold">
                            <p:stCondLst>
                              <p:cond delay="2200"/>
                            </p:stCondLst>
                            <p:childTnLst>
                              <p:par>
                                <p:cTn id="23" presetID="10" presetClass="exit" presetSubtype="0" fill="hold" grpId="2" nodeType="afterEffect">
                                  <p:stCondLst>
                                    <p:cond delay="0"/>
                                  </p:stCondLst>
                                  <p:childTnLst>
                                    <p:animEffect transition="out" filter="fade">
                                      <p:cBhvr>
                                        <p:cTn id="24" dur="500"/>
                                        <p:tgtEl>
                                          <p:spTgt spid="37902"/>
                                        </p:tgtEl>
                                      </p:cBhvr>
                                    </p:animEffect>
                                    <p:set>
                                      <p:cBhvr>
                                        <p:cTn id="25" dur="1" fill="hold">
                                          <p:stCondLst>
                                            <p:cond delay="499"/>
                                          </p:stCondLst>
                                        </p:cTn>
                                        <p:tgtEl>
                                          <p:spTgt spid="37902"/>
                                        </p:tgtEl>
                                        <p:attrNameLst>
                                          <p:attrName>style.visibility</p:attrName>
                                        </p:attrNameLst>
                                      </p:cBhvr>
                                      <p:to>
                                        <p:strVal val="hidden"/>
                                      </p:to>
                                    </p:set>
                                  </p:childTnLst>
                                </p:cTn>
                              </p:par>
                            </p:childTnLst>
                          </p:cTn>
                        </p:par>
                        <p:par>
                          <p:cTn id="26" fill="hold">
                            <p:stCondLst>
                              <p:cond delay="2700"/>
                            </p:stCondLst>
                            <p:childTnLst>
                              <p:par>
                                <p:cTn id="27" presetID="2" presetClass="entr" presetSubtype="8" fill="hold" grpId="0" nodeType="afterEffect">
                                  <p:stCondLst>
                                    <p:cond delay="0"/>
                                  </p:stCondLst>
                                  <p:iterate type="wd">
                                    <p:tmPct val="0"/>
                                  </p:iterate>
                                  <p:childTnLst>
                                    <p:set>
                                      <p:cBhvr>
                                        <p:cTn id="28" dur="1" fill="hold">
                                          <p:stCondLst>
                                            <p:cond delay="0"/>
                                          </p:stCondLst>
                                        </p:cTn>
                                        <p:tgtEl>
                                          <p:spTgt spid="37893"/>
                                        </p:tgtEl>
                                        <p:attrNameLst>
                                          <p:attrName>style.visibility</p:attrName>
                                        </p:attrNameLst>
                                      </p:cBhvr>
                                      <p:to>
                                        <p:strVal val="visible"/>
                                      </p:to>
                                    </p:set>
                                    <p:anim calcmode="lin" valueType="num">
                                      <p:cBhvr additive="base">
                                        <p:cTn id="29" dur="500" fill="hold"/>
                                        <p:tgtEl>
                                          <p:spTgt spid="37893"/>
                                        </p:tgtEl>
                                        <p:attrNameLst>
                                          <p:attrName>ppt_x</p:attrName>
                                        </p:attrNameLst>
                                      </p:cBhvr>
                                      <p:tavLst>
                                        <p:tav tm="0">
                                          <p:val>
                                            <p:strVal val="0-#ppt_w/2"/>
                                          </p:val>
                                        </p:tav>
                                        <p:tav tm="100000">
                                          <p:val>
                                            <p:strVal val="#ppt_x"/>
                                          </p:val>
                                        </p:tav>
                                      </p:tavLst>
                                    </p:anim>
                                    <p:anim calcmode="lin" valueType="num">
                                      <p:cBhvr additive="base">
                                        <p:cTn id="30" dur="500" fill="hold"/>
                                        <p:tgtEl>
                                          <p:spTgt spid="37893"/>
                                        </p:tgtEl>
                                        <p:attrNameLst>
                                          <p:attrName>ppt_y</p:attrName>
                                        </p:attrNameLst>
                                      </p:cBhvr>
                                      <p:tavLst>
                                        <p:tav tm="0">
                                          <p:val>
                                            <p:strVal val="#ppt_y"/>
                                          </p:val>
                                        </p:tav>
                                        <p:tav tm="100000">
                                          <p:val>
                                            <p:strVal val="#ppt_y"/>
                                          </p:val>
                                        </p:tav>
                                      </p:tavLst>
                                    </p:anim>
                                  </p:childTnLst>
                                </p:cTn>
                              </p:par>
                            </p:childTnLst>
                          </p:cTn>
                        </p:par>
                        <p:par>
                          <p:cTn id="31" fill="hold">
                            <p:stCondLst>
                              <p:cond delay="3200"/>
                            </p:stCondLst>
                            <p:childTnLst>
                              <p:par>
                                <p:cTn id="32" presetID="23" presetClass="entr" presetSubtype="16" fill="hold" grpId="0" nodeType="afterEffect">
                                  <p:stCondLst>
                                    <p:cond delay="0"/>
                                  </p:stCondLst>
                                  <p:childTnLst>
                                    <p:set>
                                      <p:cBhvr>
                                        <p:cTn id="33" dur="1" fill="hold">
                                          <p:stCondLst>
                                            <p:cond delay="0"/>
                                          </p:stCondLst>
                                        </p:cTn>
                                        <p:tgtEl>
                                          <p:spTgt spid="37903"/>
                                        </p:tgtEl>
                                        <p:attrNameLst>
                                          <p:attrName>style.visibility</p:attrName>
                                        </p:attrNameLst>
                                      </p:cBhvr>
                                      <p:to>
                                        <p:strVal val="visible"/>
                                      </p:to>
                                    </p:set>
                                    <p:anim calcmode="lin" valueType="num">
                                      <p:cBhvr>
                                        <p:cTn id="34" dur="500" fill="hold"/>
                                        <p:tgtEl>
                                          <p:spTgt spid="37903"/>
                                        </p:tgtEl>
                                        <p:attrNameLst>
                                          <p:attrName>ppt_w</p:attrName>
                                        </p:attrNameLst>
                                      </p:cBhvr>
                                      <p:tavLst>
                                        <p:tav tm="0">
                                          <p:val>
                                            <p:fltVal val="0"/>
                                          </p:val>
                                        </p:tav>
                                        <p:tav tm="100000">
                                          <p:val>
                                            <p:strVal val="#ppt_w"/>
                                          </p:val>
                                        </p:tav>
                                      </p:tavLst>
                                    </p:anim>
                                    <p:anim calcmode="lin" valueType="num">
                                      <p:cBhvr>
                                        <p:cTn id="35" dur="500" fill="hold"/>
                                        <p:tgtEl>
                                          <p:spTgt spid="37903"/>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63" presetClass="path" presetSubtype="0" accel="50000" decel="50000" fill="hold" grpId="1" nodeType="afterEffect">
                                  <p:stCondLst>
                                    <p:cond delay="0"/>
                                  </p:stCondLst>
                                  <p:childTnLst>
                                    <p:animMotion origin="layout" path="M -2.22222E-6 3.7037E-6 L 0.18594 0.00277 " pathEditMode="relative" rAng="0" ptsTypes="AA">
                                      <p:cBhvr>
                                        <p:cTn id="38" dur="500" fill="hold"/>
                                        <p:tgtEl>
                                          <p:spTgt spid="37903"/>
                                        </p:tgtEl>
                                        <p:attrNameLst>
                                          <p:attrName>ppt_x</p:attrName>
                                          <p:attrName>ppt_y</p:attrName>
                                        </p:attrNameLst>
                                      </p:cBhvr>
                                      <p:rCtr x="9300" y="100"/>
                                    </p:animMotion>
                                  </p:childTnLst>
                                </p:cTn>
                              </p:par>
                            </p:childTnLst>
                          </p:cTn>
                        </p:par>
                        <p:par>
                          <p:cTn id="39" fill="hold">
                            <p:stCondLst>
                              <p:cond delay="4200"/>
                            </p:stCondLst>
                            <p:childTnLst>
                              <p:par>
                                <p:cTn id="40" presetID="10" presetClass="exit" presetSubtype="0" fill="hold" grpId="2" nodeType="afterEffect">
                                  <p:stCondLst>
                                    <p:cond delay="0"/>
                                  </p:stCondLst>
                                  <p:childTnLst>
                                    <p:animEffect transition="out" filter="fade">
                                      <p:cBhvr>
                                        <p:cTn id="41" dur="500"/>
                                        <p:tgtEl>
                                          <p:spTgt spid="37903"/>
                                        </p:tgtEl>
                                      </p:cBhvr>
                                    </p:animEffect>
                                    <p:set>
                                      <p:cBhvr>
                                        <p:cTn id="42" dur="1" fill="hold">
                                          <p:stCondLst>
                                            <p:cond delay="499"/>
                                          </p:stCondLst>
                                        </p:cTn>
                                        <p:tgtEl>
                                          <p:spTgt spid="37903"/>
                                        </p:tgtEl>
                                        <p:attrNameLst>
                                          <p:attrName>style.visibility</p:attrName>
                                        </p:attrNameLst>
                                      </p:cBhvr>
                                      <p:to>
                                        <p:strVal val="hidden"/>
                                      </p:to>
                                    </p:set>
                                  </p:childTnLst>
                                </p:cTn>
                              </p:par>
                            </p:childTnLst>
                          </p:cTn>
                        </p:par>
                        <p:par>
                          <p:cTn id="43" fill="hold">
                            <p:stCondLst>
                              <p:cond delay="4700"/>
                            </p:stCondLst>
                            <p:childTnLst>
                              <p:par>
                                <p:cTn id="44" presetID="2" presetClass="entr" presetSubtype="8" fill="hold" grpId="0" nodeType="afterEffect">
                                  <p:stCondLst>
                                    <p:cond delay="0"/>
                                  </p:stCondLst>
                                  <p:childTnLst>
                                    <p:set>
                                      <p:cBhvr>
                                        <p:cTn id="45" dur="1" fill="hold">
                                          <p:stCondLst>
                                            <p:cond delay="0"/>
                                          </p:stCondLst>
                                        </p:cTn>
                                        <p:tgtEl>
                                          <p:spTgt spid="37894"/>
                                        </p:tgtEl>
                                        <p:attrNameLst>
                                          <p:attrName>style.visibility</p:attrName>
                                        </p:attrNameLst>
                                      </p:cBhvr>
                                      <p:to>
                                        <p:strVal val="visible"/>
                                      </p:to>
                                    </p:set>
                                    <p:anim calcmode="lin" valueType="num">
                                      <p:cBhvr additive="base">
                                        <p:cTn id="46" dur="500" fill="hold"/>
                                        <p:tgtEl>
                                          <p:spTgt spid="37894"/>
                                        </p:tgtEl>
                                        <p:attrNameLst>
                                          <p:attrName>ppt_x</p:attrName>
                                        </p:attrNameLst>
                                      </p:cBhvr>
                                      <p:tavLst>
                                        <p:tav tm="0">
                                          <p:val>
                                            <p:strVal val="0-#ppt_w/2"/>
                                          </p:val>
                                        </p:tav>
                                        <p:tav tm="100000">
                                          <p:val>
                                            <p:strVal val="#ppt_x"/>
                                          </p:val>
                                        </p:tav>
                                      </p:tavLst>
                                    </p:anim>
                                    <p:anim calcmode="lin" valueType="num">
                                      <p:cBhvr additive="base">
                                        <p:cTn id="47" dur="500" fill="hold"/>
                                        <p:tgtEl>
                                          <p:spTgt spid="37894"/>
                                        </p:tgtEl>
                                        <p:attrNameLst>
                                          <p:attrName>ppt_y</p:attrName>
                                        </p:attrNameLst>
                                      </p:cBhvr>
                                      <p:tavLst>
                                        <p:tav tm="0">
                                          <p:val>
                                            <p:strVal val="#ppt_y"/>
                                          </p:val>
                                        </p:tav>
                                        <p:tav tm="100000">
                                          <p:val>
                                            <p:strVal val="#ppt_y"/>
                                          </p:val>
                                        </p:tav>
                                      </p:tavLst>
                                    </p:anim>
                                  </p:childTnLst>
                                </p:cTn>
                              </p:par>
                            </p:childTnLst>
                          </p:cTn>
                        </p:par>
                        <p:par>
                          <p:cTn id="48" fill="hold">
                            <p:stCondLst>
                              <p:cond delay="5200"/>
                            </p:stCondLst>
                            <p:childTnLst>
                              <p:par>
                                <p:cTn id="49" presetID="23" presetClass="entr" presetSubtype="16" fill="hold" grpId="0" nodeType="afterEffect">
                                  <p:stCondLst>
                                    <p:cond delay="0"/>
                                  </p:stCondLst>
                                  <p:childTnLst>
                                    <p:set>
                                      <p:cBhvr>
                                        <p:cTn id="50" dur="1" fill="hold">
                                          <p:stCondLst>
                                            <p:cond delay="0"/>
                                          </p:stCondLst>
                                        </p:cTn>
                                        <p:tgtEl>
                                          <p:spTgt spid="37904"/>
                                        </p:tgtEl>
                                        <p:attrNameLst>
                                          <p:attrName>style.visibility</p:attrName>
                                        </p:attrNameLst>
                                      </p:cBhvr>
                                      <p:to>
                                        <p:strVal val="visible"/>
                                      </p:to>
                                    </p:set>
                                    <p:anim calcmode="lin" valueType="num">
                                      <p:cBhvr>
                                        <p:cTn id="51" dur="500" fill="hold"/>
                                        <p:tgtEl>
                                          <p:spTgt spid="37904"/>
                                        </p:tgtEl>
                                        <p:attrNameLst>
                                          <p:attrName>ppt_w</p:attrName>
                                        </p:attrNameLst>
                                      </p:cBhvr>
                                      <p:tavLst>
                                        <p:tav tm="0">
                                          <p:val>
                                            <p:fltVal val="0"/>
                                          </p:val>
                                        </p:tav>
                                        <p:tav tm="100000">
                                          <p:val>
                                            <p:strVal val="#ppt_w"/>
                                          </p:val>
                                        </p:tav>
                                      </p:tavLst>
                                    </p:anim>
                                    <p:anim calcmode="lin" valueType="num">
                                      <p:cBhvr>
                                        <p:cTn id="52" dur="500" fill="hold"/>
                                        <p:tgtEl>
                                          <p:spTgt spid="37904"/>
                                        </p:tgtEl>
                                        <p:attrNameLst>
                                          <p:attrName>ppt_h</p:attrName>
                                        </p:attrNameLst>
                                      </p:cBhvr>
                                      <p:tavLst>
                                        <p:tav tm="0">
                                          <p:val>
                                            <p:fltVal val="0"/>
                                          </p:val>
                                        </p:tav>
                                        <p:tav tm="100000">
                                          <p:val>
                                            <p:strVal val="#ppt_h"/>
                                          </p:val>
                                        </p:tav>
                                      </p:tavLst>
                                    </p:anim>
                                  </p:childTnLst>
                                </p:cTn>
                              </p:par>
                            </p:childTnLst>
                          </p:cTn>
                        </p:par>
                        <p:par>
                          <p:cTn id="53" fill="hold">
                            <p:stCondLst>
                              <p:cond delay="5700"/>
                            </p:stCondLst>
                            <p:childTnLst>
                              <p:par>
                                <p:cTn id="54" presetID="63" presetClass="path" presetSubtype="0" accel="50000" decel="50000" fill="hold" grpId="1" nodeType="afterEffect">
                                  <p:stCondLst>
                                    <p:cond delay="0"/>
                                  </p:stCondLst>
                                  <p:childTnLst>
                                    <p:animMotion origin="layout" path="M -0.04253 3.7037E-7 L 0.18195 0.00162 " pathEditMode="relative" rAng="0" ptsTypes="AA">
                                      <p:cBhvr>
                                        <p:cTn id="55" dur="500" fill="hold"/>
                                        <p:tgtEl>
                                          <p:spTgt spid="37904"/>
                                        </p:tgtEl>
                                        <p:attrNameLst>
                                          <p:attrName>ppt_x</p:attrName>
                                          <p:attrName>ppt_y</p:attrName>
                                        </p:attrNameLst>
                                      </p:cBhvr>
                                      <p:rCtr x="11200" y="100"/>
                                    </p:animMotion>
                                  </p:childTnLst>
                                </p:cTn>
                              </p:par>
                            </p:childTnLst>
                          </p:cTn>
                        </p:par>
                        <p:par>
                          <p:cTn id="56" fill="hold">
                            <p:stCondLst>
                              <p:cond delay="6200"/>
                            </p:stCondLst>
                            <p:childTnLst>
                              <p:par>
                                <p:cTn id="57" presetID="10" presetClass="exit" presetSubtype="0" fill="hold" grpId="2" nodeType="afterEffect">
                                  <p:stCondLst>
                                    <p:cond delay="0"/>
                                  </p:stCondLst>
                                  <p:childTnLst>
                                    <p:animEffect transition="out" filter="fade">
                                      <p:cBhvr>
                                        <p:cTn id="58" dur="500"/>
                                        <p:tgtEl>
                                          <p:spTgt spid="37904"/>
                                        </p:tgtEl>
                                      </p:cBhvr>
                                    </p:animEffect>
                                    <p:set>
                                      <p:cBhvr>
                                        <p:cTn id="59" dur="1" fill="hold">
                                          <p:stCondLst>
                                            <p:cond delay="499"/>
                                          </p:stCondLst>
                                        </p:cTn>
                                        <p:tgtEl>
                                          <p:spTgt spid="37904"/>
                                        </p:tgtEl>
                                        <p:attrNameLst>
                                          <p:attrName>style.visibility</p:attrName>
                                        </p:attrNameLst>
                                      </p:cBhvr>
                                      <p:to>
                                        <p:strVal val="hidden"/>
                                      </p:to>
                                    </p:set>
                                  </p:childTnLst>
                                </p:cTn>
                              </p:par>
                            </p:childTnLst>
                          </p:cTn>
                        </p:par>
                        <p:par>
                          <p:cTn id="60" fill="hold">
                            <p:stCondLst>
                              <p:cond delay="6700"/>
                            </p:stCondLst>
                            <p:childTnLst>
                              <p:par>
                                <p:cTn id="61" presetID="2" presetClass="entr" presetSubtype="8" fill="hold" grpId="0" nodeType="afterEffect">
                                  <p:stCondLst>
                                    <p:cond delay="0"/>
                                  </p:stCondLst>
                                  <p:childTnLst>
                                    <p:set>
                                      <p:cBhvr>
                                        <p:cTn id="62" dur="1" fill="hold">
                                          <p:stCondLst>
                                            <p:cond delay="0"/>
                                          </p:stCondLst>
                                        </p:cTn>
                                        <p:tgtEl>
                                          <p:spTgt spid="37896"/>
                                        </p:tgtEl>
                                        <p:attrNameLst>
                                          <p:attrName>style.visibility</p:attrName>
                                        </p:attrNameLst>
                                      </p:cBhvr>
                                      <p:to>
                                        <p:strVal val="visible"/>
                                      </p:to>
                                    </p:set>
                                    <p:anim calcmode="lin" valueType="num">
                                      <p:cBhvr additive="base">
                                        <p:cTn id="63" dur="500" fill="hold"/>
                                        <p:tgtEl>
                                          <p:spTgt spid="37896"/>
                                        </p:tgtEl>
                                        <p:attrNameLst>
                                          <p:attrName>ppt_x</p:attrName>
                                        </p:attrNameLst>
                                      </p:cBhvr>
                                      <p:tavLst>
                                        <p:tav tm="0">
                                          <p:val>
                                            <p:strVal val="0-#ppt_w/2"/>
                                          </p:val>
                                        </p:tav>
                                        <p:tav tm="100000">
                                          <p:val>
                                            <p:strVal val="#ppt_x"/>
                                          </p:val>
                                        </p:tav>
                                      </p:tavLst>
                                    </p:anim>
                                    <p:anim calcmode="lin" valueType="num">
                                      <p:cBhvr additive="base">
                                        <p:cTn id="64" dur="500" fill="hold"/>
                                        <p:tgtEl>
                                          <p:spTgt spid="37896"/>
                                        </p:tgtEl>
                                        <p:attrNameLst>
                                          <p:attrName>ppt_y</p:attrName>
                                        </p:attrNameLst>
                                      </p:cBhvr>
                                      <p:tavLst>
                                        <p:tav tm="0">
                                          <p:val>
                                            <p:strVal val="#ppt_y"/>
                                          </p:val>
                                        </p:tav>
                                        <p:tav tm="100000">
                                          <p:val>
                                            <p:strVal val="#ppt_y"/>
                                          </p:val>
                                        </p:tav>
                                      </p:tavLst>
                                    </p:anim>
                                  </p:childTnLst>
                                </p:cTn>
                              </p:par>
                            </p:childTnLst>
                          </p:cTn>
                        </p:par>
                        <p:par>
                          <p:cTn id="65" fill="hold">
                            <p:stCondLst>
                              <p:cond delay="7200"/>
                            </p:stCondLst>
                            <p:childTnLst>
                              <p:par>
                                <p:cTn id="66" presetID="23" presetClass="entr" presetSubtype="16" fill="hold" grpId="0" nodeType="afterEffect">
                                  <p:stCondLst>
                                    <p:cond delay="0"/>
                                  </p:stCondLst>
                                  <p:childTnLst>
                                    <p:set>
                                      <p:cBhvr>
                                        <p:cTn id="67" dur="1" fill="hold">
                                          <p:stCondLst>
                                            <p:cond delay="0"/>
                                          </p:stCondLst>
                                        </p:cTn>
                                        <p:tgtEl>
                                          <p:spTgt spid="37905"/>
                                        </p:tgtEl>
                                        <p:attrNameLst>
                                          <p:attrName>style.visibility</p:attrName>
                                        </p:attrNameLst>
                                      </p:cBhvr>
                                      <p:to>
                                        <p:strVal val="visible"/>
                                      </p:to>
                                    </p:set>
                                    <p:anim calcmode="lin" valueType="num">
                                      <p:cBhvr>
                                        <p:cTn id="68" dur="500" fill="hold"/>
                                        <p:tgtEl>
                                          <p:spTgt spid="37905"/>
                                        </p:tgtEl>
                                        <p:attrNameLst>
                                          <p:attrName>ppt_w</p:attrName>
                                        </p:attrNameLst>
                                      </p:cBhvr>
                                      <p:tavLst>
                                        <p:tav tm="0">
                                          <p:val>
                                            <p:fltVal val="0"/>
                                          </p:val>
                                        </p:tav>
                                        <p:tav tm="100000">
                                          <p:val>
                                            <p:strVal val="#ppt_w"/>
                                          </p:val>
                                        </p:tav>
                                      </p:tavLst>
                                    </p:anim>
                                    <p:anim calcmode="lin" valueType="num">
                                      <p:cBhvr>
                                        <p:cTn id="69" dur="500" fill="hold"/>
                                        <p:tgtEl>
                                          <p:spTgt spid="37905"/>
                                        </p:tgtEl>
                                        <p:attrNameLst>
                                          <p:attrName>ppt_h</p:attrName>
                                        </p:attrNameLst>
                                      </p:cBhvr>
                                      <p:tavLst>
                                        <p:tav tm="0">
                                          <p:val>
                                            <p:fltVal val="0"/>
                                          </p:val>
                                        </p:tav>
                                        <p:tav tm="100000">
                                          <p:val>
                                            <p:strVal val="#ppt_h"/>
                                          </p:val>
                                        </p:tav>
                                      </p:tavLst>
                                    </p:anim>
                                  </p:childTnLst>
                                </p:cTn>
                              </p:par>
                            </p:childTnLst>
                          </p:cTn>
                        </p:par>
                        <p:par>
                          <p:cTn id="70" fill="hold">
                            <p:stCondLst>
                              <p:cond delay="7700"/>
                            </p:stCondLst>
                            <p:childTnLst>
                              <p:par>
                                <p:cTn id="71" presetID="63" presetClass="path" presetSubtype="0" accel="50000" decel="50000" fill="hold" grpId="1" nodeType="afterEffect">
                                  <p:stCondLst>
                                    <p:cond delay="0"/>
                                  </p:stCondLst>
                                  <p:childTnLst>
                                    <p:animMotion origin="layout" path="M -2.22222E-6 3.7037E-6 L 0.18594 0.00277 " pathEditMode="relative" rAng="0" ptsTypes="AA">
                                      <p:cBhvr>
                                        <p:cTn id="72" dur="500" fill="hold"/>
                                        <p:tgtEl>
                                          <p:spTgt spid="37905"/>
                                        </p:tgtEl>
                                        <p:attrNameLst>
                                          <p:attrName>ppt_x</p:attrName>
                                          <p:attrName>ppt_y</p:attrName>
                                        </p:attrNameLst>
                                      </p:cBhvr>
                                      <p:rCtr x="9300" y="100"/>
                                    </p:animMotion>
                                  </p:childTnLst>
                                </p:cTn>
                              </p:par>
                            </p:childTnLst>
                          </p:cTn>
                        </p:par>
                        <p:par>
                          <p:cTn id="73" fill="hold">
                            <p:stCondLst>
                              <p:cond delay="8200"/>
                            </p:stCondLst>
                            <p:childTnLst>
                              <p:par>
                                <p:cTn id="74" presetID="10" presetClass="exit" presetSubtype="0" fill="hold" grpId="2" nodeType="afterEffect">
                                  <p:stCondLst>
                                    <p:cond delay="0"/>
                                  </p:stCondLst>
                                  <p:childTnLst>
                                    <p:animEffect transition="out" filter="fade">
                                      <p:cBhvr>
                                        <p:cTn id="75" dur="500"/>
                                        <p:tgtEl>
                                          <p:spTgt spid="37905"/>
                                        </p:tgtEl>
                                      </p:cBhvr>
                                    </p:animEffect>
                                    <p:set>
                                      <p:cBhvr>
                                        <p:cTn id="76" dur="1" fill="hold">
                                          <p:stCondLst>
                                            <p:cond delay="499"/>
                                          </p:stCondLst>
                                        </p:cTn>
                                        <p:tgtEl>
                                          <p:spTgt spid="37905"/>
                                        </p:tgtEl>
                                        <p:attrNameLst>
                                          <p:attrName>style.visibility</p:attrName>
                                        </p:attrNameLst>
                                      </p:cBhvr>
                                      <p:to>
                                        <p:strVal val="hidden"/>
                                      </p:to>
                                    </p:set>
                                  </p:childTnLst>
                                </p:cTn>
                              </p:par>
                            </p:childTnLst>
                          </p:cTn>
                        </p:par>
                        <p:par>
                          <p:cTn id="77" fill="hold">
                            <p:stCondLst>
                              <p:cond delay="8700"/>
                            </p:stCondLst>
                            <p:childTnLst>
                              <p:par>
                                <p:cTn id="78" presetID="2" presetClass="entr" presetSubtype="8" fill="hold" grpId="0" nodeType="afterEffect">
                                  <p:stCondLst>
                                    <p:cond delay="0"/>
                                  </p:stCondLst>
                                  <p:childTnLst>
                                    <p:set>
                                      <p:cBhvr>
                                        <p:cTn id="79" dur="1" fill="hold">
                                          <p:stCondLst>
                                            <p:cond delay="0"/>
                                          </p:stCondLst>
                                        </p:cTn>
                                        <p:tgtEl>
                                          <p:spTgt spid="37897"/>
                                        </p:tgtEl>
                                        <p:attrNameLst>
                                          <p:attrName>style.visibility</p:attrName>
                                        </p:attrNameLst>
                                      </p:cBhvr>
                                      <p:to>
                                        <p:strVal val="visible"/>
                                      </p:to>
                                    </p:set>
                                    <p:anim calcmode="lin" valueType="num">
                                      <p:cBhvr additive="base">
                                        <p:cTn id="80" dur="500" fill="hold"/>
                                        <p:tgtEl>
                                          <p:spTgt spid="37897"/>
                                        </p:tgtEl>
                                        <p:attrNameLst>
                                          <p:attrName>ppt_x</p:attrName>
                                        </p:attrNameLst>
                                      </p:cBhvr>
                                      <p:tavLst>
                                        <p:tav tm="0">
                                          <p:val>
                                            <p:strVal val="0-#ppt_w/2"/>
                                          </p:val>
                                        </p:tav>
                                        <p:tav tm="100000">
                                          <p:val>
                                            <p:strVal val="#ppt_x"/>
                                          </p:val>
                                        </p:tav>
                                      </p:tavLst>
                                    </p:anim>
                                    <p:anim calcmode="lin" valueType="num">
                                      <p:cBhvr additive="base">
                                        <p:cTn id="81" dur="500" fill="hold"/>
                                        <p:tgtEl>
                                          <p:spTgt spid="37897"/>
                                        </p:tgtEl>
                                        <p:attrNameLst>
                                          <p:attrName>ppt_y</p:attrName>
                                        </p:attrNameLst>
                                      </p:cBhvr>
                                      <p:tavLst>
                                        <p:tav tm="0">
                                          <p:val>
                                            <p:strVal val="#ppt_y"/>
                                          </p:val>
                                        </p:tav>
                                        <p:tav tm="100000">
                                          <p:val>
                                            <p:strVal val="#ppt_y"/>
                                          </p:val>
                                        </p:tav>
                                      </p:tavLst>
                                    </p:anim>
                                  </p:childTnLst>
                                </p:cTn>
                              </p:par>
                            </p:childTnLst>
                          </p:cTn>
                        </p:par>
                        <p:par>
                          <p:cTn id="82" fill="hold">
                            <p:stCondLst>
                              <p:cond delay="9200"/>
                            </p:stCondLst>
                            <p:childTnLst>
                              <p:par>
                                <p:cTn id="83" presetID="23" presetClass="entr" presetSubtype="16" fill="hold" grpId="0" nodeType="afterEffect">
                                  <p:stCondLst>
                                    <p:cond delay="0"/>
                                  </p:stCondLst>
                                  <p:childTnLst>
                                    <p:set>
                                      <p:cBhvr>
                                        <p:cTn id="84" dur="1" fill="hold">
                                          <p:stCondLst>
                                            <p:cond delay="0"/>
                                          </p:stCondLst>
                                        </p:cTn>
                                        <p:tgtEl>
                                          <p:spTgt spid="37906"/>
                                        </p:tgtEl>
                                        <p:attrNameLst>
                                          <p:attrName>style.visibility</p:attrName>
                                        </p:attrNameLst>
                                      </p:cBhvr>
                                      <p:to>
                                        <p:strVal val="visible"/>
                                      </p:to>
                                    </p:set>
                                    <p:anim calcmode="lin" valueType="num">
                                      <p:cBhvr>
                                        <p:cTn id="85" dur="500" fill="hold"/>
                                        <p:tgtEl>
                                          <p:spTgt spid="37906"/>
                                        </p:tgtEl>
                                        <p:attrNameLst>
                                          <p:attrName>ppt_w</p:attrName>
                                        </p:attrNameLst>
                                      </p:cBhvr>
                                      <p:tavLst>
                                        <p:tav tm="0">
                                          <p:val>
                                            <p:fltVal val="0"/>
                                          </p:val>
                                        </p:tav>
                                        <p:tav tm="100000">
                                          <p:val>
                                            <p:strVal val="#ppt_w"/>
                                          </p:val>
                                        </p:tav>
                                      </p:tavLst>
                                    </p:anim>
                                    <p:anim calcmode="lin" valueType="num">
                                      <p:cBhvr>
                                        <p:cTn id="86" dur="500" fill="hold"/>
                                        <p:tgtEl>
                                          <p:spTgt spid="37906"/>
                                        </p:tgtEl>
                                        <p:attrNameLst>
                                          <p:attrName>ppt_h</p:attrName>
                                        </p:attrNameLst>
                                      </p:cBhvr>
                                      <p:tavLst>
                                        <p:tav tm="0">
                                          <p:val>
                                            <p:fltVal val="0"/>
                                          </p:val>
                                        </p:tav>
                                        <p:tav tm="100000">
                                          <p:val>
                                            <p:strVal val="#ppt_h"/>
                                          </p:val>
                                        </p:tav>
                                      </p:tavLst>
                                    </p:anim>
                                  </p:childTnLst>
                                </p:cTn>
                              </p:par>
                            </p:childTnLst>
                          </p:cTn>
                        </p:par>
                        <p:par>
                          <p:cTn id="87" fill="hold">
                            <p:stCondLst>
                              <p:cond delay="9700"/>
                            </p:stCondLst>
                            <p:childTnLst>
                              <p:par>
                                <p:cTn id="88" presetID="63" presetClass="path" presetSubtype="0" accel="50000" decel="50000" fill="hold" grpId="1" nodeType="afterEffect">
                                  <p:stCondLst>
                                    <p:cond delay="0"/>
                                  </p:stCondLst>
                                  <p:childTnLst>
                                    <p:animMotion origin="layout" path="M 0.0 -2.96296E-6 L 0.12691 -0.00139 " pathEditMode="relative" rAng="0" ptsTypes="AA">
                                      <p:cBhvr>
                                        <p:cTn id="89" dur="500" fill="hold"/>
                                        <p:tgtEl>
                                          <p:spTgt spid="37906"/>
                                        </p:tgtEl>
                                        <p:attrNameLst>
                                          <p:attrName>ppt_x</p:attrName>
                                          <p:attrName>ppt_y</p:attrName>
                                        </p:attrNameLst>
                                      </p:cBhvr>
                                      <p:rCtr x="6300" y="-100"/>
                                    </p:animMotion>
                                  </p:childTnLst>
                                </p:cTn>
                              </p:par>
                            </p:childTnLst>
                          </p:cTn>
                        </p:par>
                        <p:par>
                          <p:cTn id="90" fill="hold">
                            <p:stCondLst>
                              <p:cond delay="10200"/>
                            </p:stCondLst>
                            <p:childTnLst>
                              <p:par>
                                <p:cTn id="91" presetID="10" presetClass="exit" presetSubtype="0" fill="hold" grpId="2" nodeType="afterEffect">
                                  <p:stCondLst>
                                    <p:cond delay="0"/>
                                  </p:stCondLst>
                                  <p:childTnLst>
                                    <p:animEffect transition="out" filter="fade">
                                      <p:cBhvr>
                                        <p:cTn id="92" dur="500"/>
                                        <p:tgtEl>
                                          <p:spTgt spid="37906"/>
                                        </p:tgtEl>
                                      </p:cBhvr>
                                    </p:animEffect>
                                    <p:set>
                                      <p:cBhvr>
                                        <p:cTn id="93" dur="1" fill="hold">
                                          <p:stCondLst>
                                            <p:cond delay="499"/>
                                          </p:stCondLst>
                                        </p:cTn>
                                        <p:tgtEl>
                                          <p:spTgt spid="37906"/>
                                        </p:tgtEl>
                                        <p:attrNameLst>
                                          <p:attrName>style.visibility</p:attrName>
                                        </p:attrNameLst>
                                      </p:cBhvr>
                                      <p:to>
                                        <p:strVal val="hidden"/>
                                      </p:to>
                                    </p:set>
                                  </p:childTnLst>
                                </p:cTn>
                              </p:par>
                            </p:childTnLst>
                          </p:cTn>
                        </p:par>
                        <p:par>
                          <p:cTn id="94" fill="hold">
                            <p:stCondLst>
                              <p:cond delay="10700"/>
                            </p:stCondLst>
                            <p:childTnLst>
                              <p:par>
                                <p:cTn id="95" presetID="2" presetClass="entr" presetSubtype="8" fill="hold" grpId="0" nodeType="afterEffect">
                                  <p:stCondLst>
                                    <p:cond delay="0"/>
                                  </p:stCondLst>
                                  <p:childTnLst>
                                    <p:set>
                                      <p:cBhvr>
                                        <p:cTn id="96" dur="1" fill="hold">
                                          <p:stCondLst>
                                            <p:cond delay="0"/>
                                          </p:stCondLst>
                                        </p:cTn>
                                        <p:tgtEl>
                                          <p:spTgt spid="37898"/>
                                        </p:tgtEl>
                                        <p:attrNameLst>
                                          <p:attrName>style.visibility</p:attrName>
                                        </p:attrNameLst>
                                      </p:cBhvr>
                                      <p:to>
                                        <p:strVal val="visible"/>
                                      </p:to>
                                    </p:set>
                                    <p:anim calcmode="lin" valueType="num">
                                      <p:cBhvr additive="base">
                                        <p:cTn id="97" dur="500" fill="hold"/>
                                        <p:tgtEl>
                                          <p:spTgt spid="37898"/>
                                        </p:tgtEl>
                                        <p:attrNameLst>
                                          <p:attrName>ppt_x</p:attrName>
                                        </p:attrNameLst>
                                      </p:cBhvr>
                                      <p:tavLst>
                                        <p:tav tm="0">
                                          <p:val>
                                            <p:strVal val="0-#ppt_w/2"/>
                                          </p:val>
                                        </p:tav>
                                        <p:tav tm="100000">
                                          <p:val>
                                            <p:strVal val="#ppt_x"/>
                                          </p:val>
                                        </p:tav>
                                      </p:tavLst>
                                    </p:anim>
                                    <p:anim calcmode="lin" valueType="num">
                                      <p:cBhvr additive="base">
                                        <p:cTn id="98" dur="500" fill="hold"/>
                                        <p:tgtEl>
                                          <p:spTgt spid="37898"/>
                                        </p:tgtEl>
                                        <p:attrNameLst>
                                          <p:attrName>ppt_y</p:attrName>
                                        </p:attrNameLst>
                                      </p:cBhvr>
                                      <p:tavLst>
                                        <p:tav tm="0">
                                          <p:val>
                                            <p:strVal val="#ppt_y"/>
                                          </p:val>
                                        </p:tav>
                                        <p:tav tm="100000">
                                          <p:val>
                                            <p:strVal val="#ppt_y"/>
                                          </p:val>
                                        </p:tav>
                                      </p:tavLst>
                                    </p:anim>
                                  </p:childTnLst>
                                </p:cTn>
                              </p:par>
                            </p:childTnLst>
                          </p:cTn>
                        </p:par>
                        <p:par>
                          <p:cTn id="99" fill="hold">
                            <p:stCondLst>
                              <p:cond delay="11200"/>
                            </p:stCondLst>
                            <p:childTnLst>
                              <p:par>
                                <p:cTn id="100" presetID="23" presetClass="entr" presetSubtype="16" fill="hold" grpId="0" nodeType="afterEffect">
                                  <p:stCondLst>
                                    <p:cond delay="0"/>
                                  </p:stCondLst>
                                  <p:childTnLst>
                                    <p:set>
                                      <p:cBhvr>
                                        <p:cTn id="101" dur="1" fill="hold">
                                          <p:stCondLst>
                                            <p:cond delay="0"/>
                                          </p:stCondLst>
                                        </p:cTn>
                                        <p:tgtEl>
                                          <p:spTgt spid="37907"/>
                                        </p:tgtEl>
                                        <p:attrNameLst>
                                          <p:attrName>style.visibility</p:attrName>
                                        </p:attrNameLst>
                                      </p:cBhvr>
                                      <p:to>
                                        <p:strVal val="visible"/>
                                      </p:to>
                                    </p:set>
                                    <p:anim calcmode="lin" valueType="num">
                                      <p:cBhvr>
                                        <p:cTn id="102" dur="500" fill="hold"/>
                                        <p:tgtEl>
                                          <p:spTgt spid="37907"/>
                                        </p:tgtEl>
                                        <p:attrNameLst>
                                          <p:attrName>ppt_w</p:attrName>
                                        </p:attrNameLst>
                                      </p:cBhvr>
                                      <p:tavLst>
                                        <p:tav tm="0">
                                          <p:val>
                                            <p:fltVal val="0"/>
                                          </p:val>
                                        </p:tav>
                                        <p:tav tm="100000">
                                          <p:val>
                                            <p:strVal val="#ppt_w"/>
                                          </p:val>
                                        </p:tav>
                                      </p:tavLst>
                                    </p:anim>
                                    <p:anim calcmode="lin" valueType="num">
                                      <p:cBhvr>
                                        <p:cTn id="103" dur="500" fill="hold"/>
                                        <p:tgtEl>
                                          <p:spTgt spid="37907"/>
                                        </p:tgtEl>
                                        <p:attrNameLst>
                                          <p:attrName>ppt_h</p:attrName>
                                        </p:attrNameLst>
                                      </p:cBhvr>
                                      <p:tavLst>
                                        <p:tav tm="0">
                                          <p:val>
                                            <p:fltVal val="0"/>
                                          </p:val>
                                        </p:tav>
                                        <p:tav tm="100000">
                                          <p:val>
                                            <p:strVal val="#ppt_h"/>
                                          </p:val>
                                        </p:tav>
                                      </p:tavLst>
                                    </p:anim>
                                  </p:childTnLst>
                                </p:cTn>
                              </p:par>
                            </p:childTnLst>
                          </p:cTn>
                        </p:par>
                        <p:par>
                          <p:cTn id="104" fill="hold">
                            <p:stCondLst>
                              <p:cond delay="11700"/>
                            </p:stCondLst>
                            <p:childTnLst>
                              <p:par>
                                <p:cTn id="105" presetID="63" presetClass="path" presetSubtype="0" accel="50000" decel="50000" fill="hold" grpId="1" nodeType="afterEffect">
                                  <p:stCondLst>
                                    <p:cond delay="0"/>
                                  </p:stCondLst>
                                  <p:childTnLst>
                                    <p:animMotion origin="layout" path="M 3.33333E-6 2.59259E-6 L 0.09375 -0.00371 " pathEditMode="relative" rAng="0" ptsTypes="AA">
                                      <p:cBhvr>
                                        <p:cTn id="106" dur="500" fill="hold"/>
                                        <p:tgtEl>
                                          <p:spTgt spid="37907"/>
                                        </p:tgtEl>
                                        <p:attrNameLst>
                                          <p:attrName>ppt_x</p:attrName>
                                          <p:attrName>ppt_y</p:attrName>
                                        </p:attrNameLst>
                                      </p:cBhvr>
                                      <p:rCtr x="4700" y="-200"/>
                                    </p:animMotion>
                                  </p:childTnLst>
                                </p:cTn>
                              </p:par>
                            </p:childTnLst>
                          </p:cTn>
                        </p:par>
                        <p:par>
                          <p:cTn id="107" fill="hold">
                            <p:stCondLst>
                              <p:cond delay="12200"/>
                            </p:stCondLst>
                            <p:childTnLst>
                              <p:par>
                                <p:cTn id="108" presetID="10" presetClass="exit" presetSubtype="0" fill="hold" grpId="2" nodeType="afterEffect">
                                  <p:stCondLst>
                                    <p:cond delay="0"/>
                                  </p:stCondLst>
                                  <p:childTnLst>
                                    <p:animEffect transition="out" filter="fade">
                                      <p:cBhvr>
                                        <p:cTn id="109" dur="500"/>
                                        <p:tgtEl>
                                          <p:spTgt spid="37907"/>
                                        </p:tgtEl>
                                      </p:cBhvr>
                                    </p:animEffect>
                                    <p:set>
                                      <p:cBhvr>
                                        <p:cTn id="110" dur="1" fill="hold">
                                          <p:stCondLst>
                                            <p:cond delay="499"/>
                                          </p:stCondLst>
                                        </p:cTn>
                                        <p:tgtEl>
                                          <p:spTgt spid="37907"/>
                                        </p:tgtEl>
                                        <p:attrNameLst>
                                          <p:attrName>style.visibility</p:attrName>
                                        </p:attrNameLst>
                                      </p:cBhvr>
                                      <p:to>
                                        <p:strVal val="hidden"/>
                                      </p:to>
                                    </p:set>
                                  </p:childTnLst>
                                </p:cTn>
                              </p:par>
                            </p:childTnLst>
                          </p:cTn>
                        </p:par>
                        <p:par>
                          <p:cTn id="111" fill="hold">
                            <p:stCondLst>
                              <p:cond delay="12700"/>
                            </p:stCondLst>
                            <p:childTnLst>
                              <p:par>
                                <p:cTn id="112" presetID="2" presetClass="entr" presetSubtype="8" fill="hold" grpId="0" nodeType="afterEffect">
                                  <p:stCondLst>
                                    <p:cond delay="0"/>
                                  </p:stCondLst>
                                  <p:childTnLst>
                                    <p:set>
                                      <p:cBhvr>
                                        <p:cTn id="113" dur="1" fill="hold">
                                          <p:stCondLst>
                                            <p:cond delay="0"/>
                                          </p:stCondLst>
                                        </p:cTn>
                                        <p:tgtEl>
                                          <p:spTgt spid="37899"/>
                                        </p:tgtEl>
                                        <p:attrNameLst>
                                          <p:attrName>style.visibility</p:attrName>
                                        </p:attrNameLst>
                                      </p:cBhvr>
                                      <p:to>
                                        <p:strVal val="visible"/>
                                      </p:to>
                                    </p:set>
                                    <p:anim calcmode="lin" valueType="num">
                                      <p:cBhvr additive="base">
                                        <p:cTn id="114" dur="500" fill="hold"/>
                                        <p:tgtEl>
                                          <p:spTgt spid="37899"/>
                                        </p:tgtEl>
                                        <p:attrNameLst>
                                          <p:attrName>ppt_x</p:attrName>
                                        </p:attrNameLst>
                                      </p:cBhvr>
                                      <p:tavLst>
                                        <p:tav tm="0">
                                          <p:val>
                                            <p:strVal val="0-#ppt_w/2"/>
                                          </p:val>
                                        </p:tav>
                                        <p:tav tm="100000">
                                          <p:val>
                                            <p:strVal val="#ppt_x"/>
                                          </p:val>
                                        </p:tav>
                                      </p:tavLst>
                                    </p:anim>
                                    <p:anim calcmode="lin" valueType="num">
                                      <p:cBhvr additive="base">
                                        <p:cTn id="115" dur="500" fill="hold"/>
                                        <p:tgtEl>
                                          <p:spTgt spid="37899"/>
                                        </p:tgtEl>
                                        <p:attrNameLst>
                                          <p:attrName>ppt_y</p:attrName>
                                        </p:attrNameLst>
                                      </p:cBhvr>
                                      <p:tavLst>
                                        <p:tav tm="0">
                                          <p:val>
                                            <p:strVal val="#ppt_y"/>
                                          </p:val>
                                        </p:tav>
                                        <p:tav tm="100000">
                                          <p:val>
                                            <p:strVal val="#ppt_y"/>
                                          </p:val>
                                        </p:tav>
                                      </p:tavLst>
                                    </p:anim>
                                  </p:childTnLst>
                                </p:cTn>
                              </p:par>
                            </p:childTnLst>
                          </p:cTn>
                        </p:par>
                        <p:par>
                          <p:cTn id="116" fill="hold">
                            <p:stCondLst>
                              <p:cond delay="13200"/>
                            </p:stCondLst>
                            <p:childTnLst>
                              <p:par>
                                <p:cTn id="117" presetID="23" presetClass="entr" presetSubtype="16" fill="hold" grpId="0" nodeType="afterEffect">
                                  <p:stCondLst>
                                    <p:cond delay="0"/>
                                  </p:stCondLst>
                                  <p:childTnLst>
                                    <p:set>
                                      <p:cBhvr>
                                        <p:cTn id="118" dur="1" fill="hold">
                                          <p:stCondLst>
                                            <p:cond delay="0"/>
                                          </p:stCondLst>
                                        </p:cTn>
                                        <p:tgtEl>
                                          <p:spTgt spid="37908"/>
                                        </p:tgtEl>
                                        <p:attrNameLst>
                                          <p:attrName>style.visibility</p:attrName>
                                        </p:attrNameLst>
                                      </p:cBhvr>
                                      <p:to>
                                        <p:strVal val="visible"/>
                                      </p:to>
                                    </p:set>
                                    <p:anim calcmode="lin" valueType="num">
                                      <p:cBhvr>
                                        <p:cTn id="119" dur="500" fill="hold"/>
                                        <p:tgtEl>
                                          <p:spTgt spid="37908"/>
                                        </p:tgtEl>
                                        <p:attrNameLst>
                                          <p:attrName>ppt_w</p:attrName>
                                        </p:attrNameLst>
                                      </p:cBhvr>
                                      <p:tavLst>
                                        <p:tav tm="0">
                                          <p:val>
                                            <p:fltVal val="0"/>
                                          </p:val>
                                        </p:tav>
                                        <p:tav tm="100000">
                                          <p:val>
                                            <p:strVal val="#ppt_w"/>
                                          </p:val>
                                        </p:tav>
                                      </p:tavLst>
                                    </p:anim>
                                    <p:anim calcmode="lin" valueType="num">
                                      <p:cBhvr>
                                        <p:cTn id="120" dur="500" fill="hold"/>
                                        <p:tgtEl>
                                          <p:spTgt spid="37908"/>
                                        </p:tgtEl>
                                        <p:attrNameLst>
                                          <p:attrName>ppt_h</p:attrName>
                                        </p:attrNameLst>
                                      </p:cBhvr>
                                      <p:tavLst>
                                        <p:tav tm="0">
                                          <p:val>
                                            <p:fltVal val="0"/>
                                          </p:val>
                                        </p:tav>
                                        <p:tav tm="100000">
                                          <p:val>
                                            <p:strVal val="#ppt_h"/>
                                          </p:val>
                                        </p:tav>
                                      </p:tavLst>
                                    </p:anim>
                                  </p:childTnLst>
                                </p:cTn>
                              </p:par>
                            </p:childTnLst>
                          </p:cTn>
                        </p:par>
                        <p:par>
                          <p:cTn id="121" fill="hold">
                            <p:stCondLst>
                              <p:cond delay="13700"/>
                            </p:stCondLst>
                            <p:childTnLst>
                              <p:par>
                                <p:cTn id="122" presetID="63" presetClass="path" presetSubtype="0" accel="50000" decel="50000" fill="hold" grpId="1" nodeType="afterEffect">
                                  <p:stCondLst>
                                    <p:cond delay="0"/>
                                  </p:stCondLst>
                                  <p:childTnLst>
                                    <p:animMotion origin="layout" path="M 3.33333E-6 2.59259E-6 L 0.09375 -0.00371 " pathEditMode="relative" rAng="0" ptsTypes="AA">
                                      <p:cBhvr>
                                        <p:cTn id="123" dur="500" fill="hold"/>
                                        <p:tgtEl>
                                          <p:spTgt spid="37908"/>
                                        </p:tgtEl>
                                        <p:attrNameLst>
                                          <p:attrName>ppt_x</p:attrName>
                                          <p:attrName>ppt_y</p:attrName>
                                        </p:attrNameLst>
                                      </p:cBhvr>
                                      <p:rCtr x="4700" y="-200"/>
                                    </p:animMotion>
                                  </p:childTnLst>
                                </p:cTn>
                              </p:par>
                            </p:childTnLst>
                          </p:cTn>
                        </p:par>
                        <p:par>
                          <p:cTn id="124" fill="hold">
                            <p:stCondLst>
                              <p:cond delay="14200"/>
                            </p:stCondLst>
                            <p:childTnLst>
                              <p:par>
                                <p:cTn id="125" presetID="10" presetClass="exit" presetSubtype="0" fill="hold" grpId="2" nodeType="afterEffect">
                                  <p:stCondLst>
                                    <p:cond delay="0"/>
                                  </p:stCondLst>
                                  <p:childTnLst>
                                    <p:animEffect transition="out" filter="fade">
                                      <p:cBhvr>
                                        <p:cTn id="126" dur="500"/>
                                        <p:tgtEl>
                                          <p:spTgt spid="37908"/>
                                        </p:tgtEl>
                                      </p:cBhvr>
                                    </p:animEffect>
                                    <p:set>
                                      <p:cBhvr>
                                        <p:cTn id="127" dur="1" fill="hold">
                                          <p:stCondLst>
                                            <p:cond delay="499"/>
                                          </p:stCondLst>
                                        </p:cTn>
                                        <p:tgtEl>
                                          <p:spTgt spid="37908"/>
                                        </p:tgtEl>
                                        <p:attrNameLst>
                                          <p:attrName>style.visibility</p:attrName>
                                        </p:attrNameLst>
                                      </p:cBhvr>
                                      <p:to>
                                        <p:strVal val="hidden"/>
                                      </p:to>
                                    </p:set>
                                  </p:childTnLst>
                                </p:cTn>
                              </p:par>
                            </p:childTnLst>
                          </p:cTn>
                        </p:par>
                        <p:par>
                          <p:cTn id="128" fill="hold">
                            <p:stCondLst>
                              <p:cond delay="14700"/>
                            </p:stCondLst>
                            <p:childTnLst>
                              <p:par>
                                <p:cTn id="129" presetID="2" presetClass="entr" presetSubtype="8" fill="hold" grpId="0" nodeType="afterEffect">
                                  <p:stCondLst>
                                    <p:cond delay="0"/>
                                  </p:stCondLst>
                                  <p:childTnLst>
                                    <p:set>
                                      <p:cBhvr>
                                        <p:cTn id="130" dur="1" fill="hold">
                                          <p:stCondLst>
                                            <p:cond delay="0"/>
                                          </p:stCondLst>
                                        </p:cTn>
                                        <p:tgtEl>
                                          <p:spTgt spid="37900"/>
                                        </p:tgtEl>
                                        <p:attrNameLst>
                                          <p:attrName>style.visibility</p:attrName>
                                        </p:attrNameLst>
                                      </p:cBhvr>
                                      <p:to>
                                        <p:strVal val="visible"/>
                                      </p:to>
                                    </p:set>
                                    <p:anim calcmode="lin" valueType="num">
                                      <p:cBhvr additive="base">
                                        <p:cTn id="131" dur="500" fill="hold"/>
                                        <p:tgtEl>
                                          <p:spTgt spid="37900"/>
                                        </p:tgtEl>
                                        <p:attrNameLst>
                                          <p:attrName>ppt_x</p:attrName>
                                        </p:attrNameLst>
                                      </p:cBhvr>
                                      <p:tavLst>
                                        <p:tav tm="0">
                                          <p:val>
                                            <p:strVal val="0-#ppt_w/2"/>
                                          </p:val>
                                        </p:tav>
                                        <p:tav tm="100000">
                                          <p:val>
                                            <p:strVal val="#ppt_x"/>
                                          </p:val>
                                        </p:tav>
                                      </p:tavLst>
                                    </p:anim>
                                    <p:anim calcmode="lin" valueType="num">
                                      <p:cBhvr additive="base">
                                        <p:cTn id="132" dur="500" fill="hold"/>
                                        <p:tgtEl>
                                          <p:spTgt spid="37900"/>
                                        </p:tgtEl>
                                        <p:attrNameLst>
                                          <p:attrName>ppt_y</p:attrName>
                                        </p:attrNameLst>
                                      </p:cBhvr>
                                      <p:tavLst>
                                        <p:tav tm="0">
                                          <p:val>
                                            <p:strVal val="#ppt_y"/>
                                          </p:val>
                                        </p:tav>
                                        <p:tav tm="100000">
                                          <p:val>
                                            <p:strVal val="#ppt_y"/>
                                          </p:val>
                                        </p:tav>
                                      </p:tavLst>
                                    </p:anim>
                                  </p:childTnLst>
                                </p:cTn>
                              </p:par>
                            </p:childTnLst>
                          </p:cTn>
                        </p:par>
                        <p:par>
                          <p:cTn id="133" fill="hold">
                            <p:stCondLst>
                              <p:cond delay="15200"/>
                            </p:stCondLst>
                            <p:childTnLst>
                              <p:par>
                                <p:cTn id="134" presetID="23" presetClass="entr" presetSubtype="16" fill="hold" grpId="0" nodeType="afterEffect">
                                  <p:stCondLst>
                                    <p:cond delay="0"/>
                                  </p:stCondLst>
                                  <p:childTnLst>
                                    <p:set>
                                      <p:cBhvr>
                                        <p:cTn id="135" dur="1" fill="hold">
                                          <p:stCondLst>
                                            <p:cond delay="0"/>
                                          </p:stCondLst>
                                        </p:cTn>
                                        <p:tgtEl>
                                          <p:spTgt spid="37909"/>
                                        </p:tgtEl>
                                        <p:attrNameLst>
                                          <p:attrName>style.visibility</p:attrName>
                                        </p:attrNameLst>
                                      </p:cBhvr>
                                      <p:to>
                                        <p:strVal val="visible"/>
                                      </p:to>
                                    </p:set>
                                    <p:anim calcmode="lin" valueType="num">
                                      <p:cBhvr>
                                        <p:cTn id="136" dur="500" fill="hold"/>
                                        <p:tgtEl>
                                          <p:spTgt spid="37909"/>
                                        </p:tgtEl>
                                        <p:attrNameLst>
                                          <p:attrName>ppt_w</p:attrName>
                                        </p:attrNameLst>
                                      </p:cBhvr>
                                      <p:tavLst>
                                        <p:tav tm="0">
                                          <p:val>
                                            <p:fltVal val="0"/>
                                          </p:val>
                                        </p:tav>
                                        <p:tav tm="100000">
                                          <p:val>
                                            <p:strVal val="#ppt_w"/>
                                          </p:val>
                                        </p:tav>
                                      </p:tavLst>
                                    </p:anim>
                                    <p:anim calcmode="lin" valueType="num">
                                      <p:cBhvr>
                                        <p:cTn id="137" dur="500" fill="hold"/>
                                        <p:tgtEl>
                                          <p:spTgt spid="37909"/>
                                        </p:tgtEl>
                                        <p:attrNameLst>
                                          <p:attrName>ppt_h</p:attrName>
                                        </p:attrNameLst>
                                      </p:cBhvr>
                                      <p:tavLst>
                                        <p:tav tm="0">
                                          <p:val>
                                            <p:fltVal val="0"/>
                                          </p:val>
                                        </p:tav>
                                        <p:tav tm="100000">
                                          <p:val>
                                            <p:strVal val="#ppt_h"/>
                                          </p:val>
                                        </p:tav>
                                      </p:tavLst>
                                    </p:anim>
                                  </p:childTnLst>
                                </p:cTn>
                              </p:par>
                            </p:childTnLst>
                          </p:cTn>
                        </p:par>
                        <p:par>
                          <p:cTn id="138" fill="hold">
                            <p:stCondLst>
                              <p:cond delay="15700"/>
                            </p:stCondLst>
                            <p:childTnLst>
                              <p:par>
                                <p:cTn id="139" presetID="63" presetClass="path" presetSubtype="0" accel="50000" decel="50000" fill="hold" grpId="1" nodeType="afterEffect">
                                  <p:stCondLst>
                                    <p:cond delay="0"/>
                                  </p:stCondLst>
                                  <p:childTnLst>
                                    <p:animMotion origin="layout" path="M 3.33333E-6 2.59259E-6 L 0.09375 -0.00371 " pathEditMode="relative" rAng="0" ptsTypes="AA">
                                      <p:cBhvr>
                                        <p:cTn id="140" dur="500" fill="hold"/>
                                        <p:tgtEl>
                                          <p:spTgt spid="37909"/>
                                        </p:tgtEl>
                                        <p:attrNameLst>
                                          <p:attrName>ppt_x</p:attrName>
                                          <p:attrName>ppt_y</p:attrName>
                                        </p:attrNameLst>
                                      </p:cBhvr>
                                      <p:rCtr x="4700" y="-200"/>
                                    </p:animMotion>
                                  </p:childTnLst>
                                </p:cTn>
                              </p:par>
                            </p:childTnLst>
                          </p:cTn>
                        </p:par>
                        <p:par>
                          <p:cTn id="141" fill="hold">
                            <p:stCondLst>
                              <p:cond delay="16200"/>
                            </p:stCondLst>
                            <p:childTnLst>
                              <p:par>
                                <p:cTn id="142" presetID="10" presetClass="exit" presetSubtype="0" fill="hold" grpId="2" nodeType="afterEffect">
                                  <p:stCondLst>
                                    <p:cond delay="0"/>
                                  </p:stCondLst>
                                  <p:childTnLst>
                                    <p:animEffect transition="out" filter="fade">
                                      <p:cBhvr>
                                        <p:cTn id="143" dur="500"/>
                                        <p:tgtEl>
                                          <p:spTgt spid="37909"/>
                                        </p:tgtEl>
                                      </p:cBhvr>
                                    </p:animEffect>
                                    <p:set>
                                      <p:cBhvr>
                                        <p:cTn id="144" dur="1" fill="hold">
                                          <p:stCondLst>
                                            <p:cond delay="499"/>
                                          </p:stCondLst>
                                        </p:cTn>
                                        <p:tgtEl>
                                          <p:spTgt spid="37909"/>
                                        </p:tgtEl>
                                        <p:attrNameLst>
                                          <p:attrName>style.visibility</p:attrName>
                                        </p:attrNameLst>
                                      </p:cBhvr>
                                      <p:to>
                                        <p:strVal val="hidden"/>
                                      </p:to>
                                    </p:set>
                                  </p:childTnLst>
                                </p:cTn>
                              </p:par>
                            </p:childTnLst>
                          </p:cTn>
                        </p:par>
                        <p:par>
                          <p:cTn id="145" fill="hold">
                            <p:stCondLst>
                              <p:cond delay="16700"/>
                            </p:stCondLst>
                            <p:childTnLst>
                              <p:par>
                                <p:cTn id="146" presetID="2" presetClass="entr" presetSubtype="8" fill="hold" grpId="0" nodeType="afterEffect">
                                  <p:stCondLst>
                                    <p:cond delay="0"/>
                                  </p:stCondLst>
                                  <p:childTnLst>
                                    <p:set>
                                      <p:cBhvr>
                                        <p:cTn id="147" dur="1" fill="hold">
                                          <p:stCondLst>
                                            <p:cond delay="0"/>
                                          </p:stCondLst>
                                        </p:cTn>
                                        <p:tgtEl>
                                          <p:spTgt spid="37901"/>
                                        </p:tgtEl>
                                        <p:attrNameLst>
                                          <p:attrName>style.visibility</p:attrName>
                                        </p:attrNameLst>
                                      </p:cBhvr>
                                      <p:to>
                                        <p:strVal val="visible"/>
                                      </p:to>
                                    </p:set>
                                    <p:anim calcmode="lin" valueType="num">
                                      <p:cBhvr additive="base">
                                        <p:cTn id="148" dur="500" fill="hold"/>
                                        <p:tgtEl>
                                          <p:spTgt spid="37901"/>
                                        </p:tgtEl>
                                        <p:attrNameLst>
                                          <p:attrName>ppt_x</p:attrName>
                                        </p:attrNameLst>
                                      </p:cBhvr>
                                      <p:tavLst>
                                        <p:tav tm="0">
                                          <p:val>
                                            <p:strVal val="0-#ppt_w/2"/>
                                          </p:val>
                                        </p:tav>
                                        <p:tav tm="100000">
                                          <p:val>
                                            <p:strVal val="#ppt_x"/>
                                          </p:val>
                                        </p:tav>
                                      </p:tavLst>
                                    </p:anim>
                                    <p:anim calcmode="lin" valueType="num">
                                      <p:cBhvr additive="base">
                                        <p:cTn id="149" dur="500" fill="hold"/>
                                        <p:tgtEl>
                                          <p:spTgt spid="37901"/>
                                        </p:tgtEl>
                                        <p:attrNameLst>
                                          <p:attrName>ppt_y</p:attrName>
                                        </p:attrNameLst>
                                      </p:cBhvr>
                                      <p:tavLst>
                                        <p:tav tm="0">
                                          <p:val>
                                            <p:strVal val="#ppt_y"/>
                                          </p:val>
                                        </p:tav>
                                        <p:tav tm="100000">
                                          <p:val>
                                            <p:strVal val="#ppt_y"/>
                                          </p:val>
                                        </p:tav>
                                      </p:tavLst>
                                    </p:anim>
                                  </p:childTnLst>
                                </p:cTn>
                              </p:par>
                            </p:childTnLst>
                          </p:cTn>
                        </p:par>
                        <p:par>
                          <p:cTn id="150" fill="hold">
                            <p:stCondLst>
                              <p:cond delay="17200"/>
                            </p:stCondLst>
                            <p:childTnLst>
                              <p:par>
                                <p:cTn id="151" presetID="23" presetClass="entr" presetSubtype="16" fill="hold" grpId="0" nodeType="afterEffect">
                                  <p:stCondLst>
                                    <p:cond delay="0"/>
                                  </p:stCondLst>
                                  <p:childTnLst>
                                    <p:set>
                                      <p:cBhvr>
                                        <p:cTn id="152" dur="1" fill="hold">
                                          <p:stCondLst>
                                            <p:cond delay="0"/>
                                          </p:stCondLst>
                                        </p:cTn>
                                        <p:tgtEl>
                                          <p:spTgt spid="37910"/>
                                        </p:tgtEl>
                                        <p:attrNameLst>
                                          <p:attrName>style.visibility</p:attrName>
                                        </p:attrNameLst>
                                      </p:cBhvr>
                                      <p:to>
                                        <p:strVal val="visible"/>
                                      </p:to>
                                    </p:set>
                                    <p:anim calcmode="lin" valueType="num">
                                      <p:cBhvr>
                                        <p:cTn id="153" dur="500" fill="hold"/>
                                        <p:tgtEl>
                                          <p:spTgt spid="37910"/>
                                        </p:tgtEl>
                                        <p:attrNameLst>
                                          <p:attrName>ppt_w</p:attrName>
                                        </p:attrNameLst>
                                      </p:cBhvr>
                                      <p:tavLst>
                                        <p:tav tm="0">
                                          <p:val>
                                            <p:fltVal val="0"/>
                                          </p:val>
                                        </p:tav>
                                        <p:tav tm="100000">
                                          <p:val>
                                            <p:strVal val="#ppt_w"/>
                                          </p:val>
                                        </p:tav>
                                      </p:tavLst>
                                    </p:anim>
                                    <p:anim calcmode="lin" valueType="num">
                                      <p:cBhvr>
                                        <p:cTn id="154" dur="500" fill="hold"/>
                                        <p:tgtEl>
                                          <p:spTgt spid="37910"/>
                                        </p:tgtEl>
                                        <p:attrNameLst>
                                          <p:attrName>ppt_h</p:attrName>
                                        </p:attrNameLst>
                                      </p:cBhvr>
                                      <p:tavLst>
                                        <p:tav tm="0">
                                          <p:val>
                                            <p:fltVal val="0"/>
                                          </p:val>
                                        </p:tav>
                                        <p:tav tm="100000">
                                          <p:val>
                                            <p:strVal val="#ppt_h"/>
                                          </p:val>
                                        </p:tav>
                                      </p:tavLst>
                                    </p:anim>
                                  </p:childTnLst>
                                </p:cTn>
                              </p:par>
                            </p:childTnLst>
                          </p:cTn>
                        </p:par>
                        <p:par>
                          <p:cTn id="155" fill="hold">
                            <p:stCondLst>
                              <p:cond delay="17700"/>
                            </p:stCondLst>
                            <p:childTnLst>
                              <p:par>
                                <p:cTn id="156" presetID="63" presetClass="path" presetSubtype="0" accel="50000" decel="50000" fill="hold" grpId="1" nodeType="afterEffect">
                                  <p:stCondLst>
                                    <p:cond delay="0"/>
                                  </p:stCondLst>
                                  <p:childTnLst>
                                    <p:animMotion origin="layout" path="M 3.33333E-6 2.59259E-6 L 0.09375 -0.00371 " pathEditMode="relative" rAng="0" ptsTypes="AA">
                                      <p:cBhvr>
                                        <p:cTn id="157" dur="500" fill="hold"/>
                                        <p:tgtEl>
                                          <p:spTgt spid="37910"/>
                                        </p:tgtEl>
                                        <p:attrNameLst>
                                          <p:attrName>ppt_x</p:attrName>
                                          <p:attrName>ppt_y</p:attrName>
                                        </p:attrNameLst>
                                      </p:cBhvr>
                                      <p:rCtr x="4700" y="-200"/>
                                    </p:animMotion>
                                  </p:childTnLst>
                                </p:cTn>
                              </p:par>
                            </p:childTnLst>
                          </p:cTn>
                        </p:par>
                        <p:par>
                          <p:cTn id="158" fill="hold">
                            <p:stCondLst>
                              <p:cond delay="18200"/>
                            </p:stCondLst>
                            <p:childTnLst>
                              <p:par>
                                <p:cTn id="159" presetID="10" presetClass="exit" presetSubtype="0" fill="hold" grpId="2" nodeType="afterEffect">
                                  <p:stCondLst>
                                    <p:cond delay="0"/>
                                  </p:stCondLst>
                                  <p:childTnLst>
                                    <p:animEffect transition="out" filter="fade">
                                      <p:cBhvr>
                                        <p:cTn id="160" dur="500"/>
                                        <p:tgtEl>
                                          <p:spTgt spid="37910"/>
                                        </p:tgtEl>
                                      </p:cBhvr>
                                    </p:animEffect>
                                    <p:set>
                                      <p:cBhvr>
                                        <p:cTn id="161" dur="1" fill="hold">
                                          <p:stCondLst>
                                            <p:cond delay="499"/>
                                          </p:stCondLst>
                                        </p:cTn>
                                        <p:tgtEl>
                                          <p:spTgt spid="37910"/>
                                        </p:tgtEl>
                                        <p:attrNameLst>
                                          <p:attrName>style.visibility</p:attrName>
                                        </p:attrNameLst>
                                      </p:cBhvr>
                                      <p:to>
                                        <p:strVal val="hidden"/>
                                      </p:to>
                                    </p:set>
                                  </p:childTnLst>
                                </p:cTn>
                              </p:par>
                            </p:childTnLst>
                          </p:cTn>
                        </p:par>
                        <p:par>
                          <p:cTn id="162" fill="hold">
                            <p:stCondLst>
                              <p:cond delay="18700"/>
                            </p:stCondLst>
                            <p:childTnLst>
                              <p:par>
                                <p:cTn id="163" presetID="2" presetClass="entr" presetSubtype="4" fill="hold" grpId="0" nodeType="afterEffect">
                                  <p:stCondLst>
                                    <p:cond delay="0"/>
                                  </p:stCondLst>
                                  <p:childTnLst>
                                    <p:set>
                                      <p:cBhvr>
                                        <p:cTn id="164" dur="1" fill="hold">
                                          <p:stCondLst>
                                            <p:cond delay="0"/>
                                          </p:stCondLst>
                                        </p:cTn>
                                        <p:tgtEl>
                                          <p:spTgt spid="37911"/>
                                        </p:tgtEl>
                                        <p:attrNameLst>
                                          <p:attrName>style.visibility</p:attrName>
                                        </p:attrNameLst>
                                      </p:cBhvr>
                                      <p:to>
                                        <p:strVal val="visible"/>
                                      </p:to>
                                    </p:set>
                                    <p:anim calcmode="lin" valueType="num">
                                      <p:cBhvr additive="base">
                                        <p:cTn id="165" dur="500" fill="hold"/>
                                        <p:tgtEl>
                                          <p:spTgt spid="37911"/>
                                        </p:tgtEl>
                                        <p:attrNameLst>
                                          <p:attrName>ppt_x</p:attrName>
                                        </p:attrNameLst>
                                      </p:cBhvr>
                                      <p:tavLst>
                                        <p:tav tm="0">
                                          <p:val>
                                            <p:strVal val="#ppt_x"/>
                                          </p:val>
                                        </p:tav>
                                        <p:tav tm="100000">
                                          <p:val>
                                            <p:strVal val="#ppt_x"/>
                                          </p:val>
                                        </p:tav>
                                      </p:tavLst>
                                    </p:anim>
                                    <p:anim calcmode="lin" valueType="num">
                                      <p:cBhvr additive="base">
                                        <p:cTn id="166" dur="500" fill="hold"/>
                                        <p:tgtEl>
                                          <p:spTgt spid="379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4" grpId="0"/>
      <p:bldP spid="37895" grpId="0"/>
      <p:bldP spid="37896" grpId="0"/>
      <p:bldP spid="37897" grpId="0"/>
      <p:bldP spid="37898" grpId="0"/>
      <p:bldP spid="37899" grpId="0"/>
      <p:bldP spid="37900" grpId="0"/>
      <p:bldP spid="37901" grpId="0"/>
      <p:bldP spid="37902" grpId="0" animBg="1"/>
      <p:bldP spid="37902" grpId="1" animBg="1"/>
      <p:bldP spid="37902" grpId="2" animBg="1"/>
      <p:bldP spid="37903" grpId="0" animBg="1"/>
      <p:bldP spid="37903" grpId="1" animBg="1"/>
      <p:bldP spid="37903" grpId="2" animBg="1"/>
      <p:bldP spid="37904" grpId="0" animBg="1"/>
      <p:bldP spid="37904" grpId="1" animBg="1"/>
      <p:bldP spid="37904" grpId="2" animBg="1"/>
      <p:bldP spid="37905" grpId="0" animBg="1"/>
      <p:bldP spid="37905" grpId="1" animBg="1"/>
      <p:bldP spid="37905" grpId="2" animBg="1"/>
      <p:bldP spid="37906" grpId="0" animBg="1"/>
      <p:bldP spid="37906" grpId="1" animBg="1"/>
      <p:bldP spid="37906" grpId="2" animBg="1"/>
      <p:bldP spid="37907" grpId="0" animBg="1"/>
      <p:bldP spid="37907" grpId="1" animBg="1"/>
      <p:bldP spid="37907" grpId="2" animBg="1"/>
      <p:bldP spid="37908" grpId="0" animBg="1"/>
      <p:bldP spid="37908" grpId="1" animBg="1"/>
      <p:bldP spid="37908" grpId="2" animBg="1"/>
      <p:bldP spid="37909" grpId="0" animBg="1"/>
      <p:bldP spid="37909" grpId="1" animBg="1"/>
      <p:bldP spid="37909" grpId="2" animBg="1"/>
      <p:bldP spid="37910" grpId="0" animBg="1"/>
      <p:bldP spid="37910" grpId="1" animBg="1"/>
      <p:bldP spid="37910" grpId="2" animBg="1"/>
      <p:bldP spid="379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dirty="0">
                <a:solidFill>
                  <a:schemeClr val="tx2"/>
                </a:solidFill>
              </a:rPr>
              <a:t>Ecology of Medical Care</a:t>
            </a:r>
            <a:br>
              <a:rPr lang="en-US" sz="3200" dirty="0">
                <a:solidFill>
                  <a:schemeClr val="tx2"/>
                </a:solidFill>
              </a:rPr>
            </a:br>
            <a:endParaRPr lang="en-US" dirty="0">
              <a:solidFill>
                <a:schemeClr val="tx2"/>
              </a:solidFill>
            </a:endParaRPr>
          </a:p>
        </p:txBody>
      </p:sp>
      <p:graphicFrame>
        <p:nvGraphicFramePr>
          <p:cNvPr id="1026" name="Object 3"/>
          <p:cNvGraphicFramePr>
            <a:graphicFrameLocks noChangeAspect="1"/>
          </p:cNvGraphicFramePr>
          <p:nvPr/>
        </p:nvGraphicFramePr>
        <p:xfrm>
          <a:off x="749300" y="2541588"/>
          <a:ext cx="2941638" cy="2944812"/>
        </p:xfrm>
        <a:graphic>
          <a:graphicData uri="http://schemas.openxmlformats.org/presentationml/2006/ole">
            <mc:AlternateContent xmlns:mc="http://schemas.openxmlformats.org/markup-compatibility/2006">
              <mc:Choice xmlns:v="urn:schemas-microsoft-com:vml" Requires="v">
                <p:oleObj spid="_x0000_s5181" name="Document" r:id="rId3" imgW="2429640" imgH="2432520" progId="Word.Document.8">
                  <p:embed/>
                </p:oleObj>
              </mc:Choice>
              <mc:Fallback>
                <p:oleObj name="Document" r:id="rId3" imgW="2429640" imgH="24325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2541588"/>
                        <a:ext cx="2941638"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4267200" y="195103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Char char="•"/>
            </a:pPr>
            <a:r>
              <a:rPr lang="en-US" sz="2000"/>
              <a:t>Adult population at risk (1000)</a:t>
            </a:r>
          </a:p>
          <a:p>
            <a:pPr eaLnBrk="1" hangingPunct="1">
              <a:lnSpc>
                <a:spcPct val="90000"/>
              </a:lnSpc>
              <a:buFontTx/>
              <a:buChar char="•"/>
            </a:pPr>
            <a:r>
              <a:rPr lang="en-US" sz="2000"/>
              <a:t>Adults reporting one or more illnesses/injuries per month (750)</a:t>
            </a:r>
          </a:p>
          <a:p>
            <a:pPr eaLnBrk="1" hangingPunct="1">
              <a:lnSpc>
                <a:spcPct val="90000"/>
              </a:lnSpc>
              <a:buFontTx/>
              <a:buChar char="•"/>
            </a:pPr>
            <a:r>
              <a:rPr lang="en-US" sz="2000"/>
              <a:t>Adults consulting a physician one or more times per month (250)</a:t>
            </a:r>
          </a:p>
          <a:p>
            <a:pPr eaLnBrk="1" hangingPunct="1">
              <a:lnSpc>
                <a:spcPct val="90000"/>
              </a:lnSpc>
              <a:buFontTx/>
              <a:buChar char="•"/>
            </a:pPr>
            <a:r>
              <a:rPr lang="en-US" sz="2000"/>
              <a:t>Adult patients admitted to a hospital per month (9)</a:t>
            </a:r>
          </a:p>
          <a:p>
            <a:pPr eaLnBrk="1" hangingPunct="1">
              <a:buFontTx/>
              <a:buChar char="•"/>
            </a:pPr>
            <a:r>
              <a:rPr lang="en-US" sz="2000"/>
              <a:t>Adult patients referred to another physician per month (5)</a:t>
            </a:r>
          </a:p>
          <a:p>
            <a:pPr eaLnBrk="1" hangingPunct="1">
              <a:buFontTx/>
              <a:buChar char="•"/>
            </a:pPr>
            <a:r>
              <a:rPr lang="en-US" sz="2000"/>
              <a:t>Adult patients referred to a Univ. Medical Center per month (1)</a:t>
            </a:r>
          </a:p>
          <a:p>
            <a:pPr eaLnBrk="1" hangingPunct="1">
              <a:lnSpc>
                <a:spcPct val="90000"/>
              </a:lnSpc>
              <a:spcBef>
                <a:spcPct val="20000"/>
              </a:spcBef>
              <a:buFontTx/>
              <a:buChar char="•"/>
            </a:pPr>
            <a:endParaRPr lang="en-US" sz="2000"/>
          </a:p>
        </p:txBody>
      </p:sp>
    </p:spTree>
    <p:extLst>
      <p:ext uri="{BB962C8B-B14F-4D97-AF65-F5344CB8AC3E}">
        <p14:creationId xmlns:p14="http://schemas.microsoft.com/office/powerpoint/2010/main" val="133182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371601"/>
          </a:xfrm>
        </p:spPr>
        <p:txBody>
          <a:bodyPr>
            <a:normAutofit/>
          </a:bodyPr>
          <a:lstStyle/>
          <a:p>
            <a:endParaRPr lang="en-US" sz="3600" dirty="0"/>
          </a:p>
        </p:txBody>
      </p:sp>
      <p:sp>
        <p:nvSpPr>
          <p:cNvPr id="3" name="Subtitle 2"/>
          <p:cNvSpPr>
            <a:spLocks noGrp="1"/>
          </p:cNvSpPr>
          <p:nvPr>
            <p:ph type="subTitle" idx="1"/>
          </p:nvPr>
        </p:nvSpPr>
        <p:spPr>
          <a:xfrm>
            <a:off x="914400" y="2057400"/>
            <a:ext cx="7010400" cy="3581400"/>
          </a:xfrm>
        </p:spPr>
        <p:txBody>
          <a:bodyPr>
            <a:normAutofit/>
          </a:bodyPr>
          <a:lstStyle/>
          <a:p>
            <a:endParaRPr lang="fa-IR" dirty="0" smtClean="0">
              <a:solidFill>
                <a:schemeClr val="tx1"/>
              </a:solidFill>
            </a:endParaRPr>
          </a:p>
          <a:p>
            <a:r>
              <a:rPr lang="en-US" dirty="0" smtClean="0">
                <a:solidFill>
                  <a:schemeClr val="tx1"/>
                </a:solidFill>
              </a:rPr>
              <a:t>Abbas </a:t>
            </a:r>
            <a:r>
              <a:rPr lang="en-US" dirty="0" err="1" smtClean="0">
                <a:solidFill>
                  <a:schemeClr val="tx1"/>
                </a:solidFill>
              </a:rPr>
              <a:t>Esmaeili</a:t>
            </a:r>
            <a:endParaRPr lang="fa-IR" dirty="0" smtClean="0">
              <a:solidFill>
                <a:schemeClr val="tx1"/>
              </a:solidFill>
            </a:endParaRPr>
          </a:p>
          <a:p>
            <a:endParaRPr lang="fa-IR" dirty="0" smtClean="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872962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381000"/>
            <a:ext cx="7391400" cy="1066800"/>
          </a:xfrm>
        </p:spPr>
        <p:txBody>
          <a:bodyPr/>
          <a:lstStyle/>
          <a:p>
            <a:pPr eaLnBrk="1" hangingPunct="1">
              <a:defRPr/>
            </a:pPr>
            <a:r>
              <a:rPr lang="en-US" sz="4000" b="1" i="1" dirty="0" smtClean="0">
                <a:effectLst>
                  <a:outerShdw blurRad="38100" dist="38100" dir="2700000" algn="tl">
                    <a:srgbClr val="000000"/>
                  </a:outerShdw>
                </a:effectLst>
              </a:rPr>
              <a:t>       Problems in the community</a:t>
            </a:r>
          </a:p>
        </p:txBody>
      </p:sp>
      <p:sp>
        <p:nvSpPr>
          <p:cNvPr id="14339" name="Rectangle 4"/>
          <p:cNvSpPr>
            <a:spLocks noChangeArrowheads="1"/>
          </p:cNvSpPr>
          <p:nvPr/>
        </p:nvSpPr>
        <p:spPr bwMode="auto">
          <a:xfrm>
            <a:off x="2514600" y="1676400"/>
            <a:ext cx="4876800" cy="41148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GB" altLang="en-US" sz="2400">
              <a:solidFill>
                <a:srgbClr val="92D050"/>
              </a:solidFill>
            </a:endParaRPr>
          </a:p>
        </p:txBody>
      </p:sp>
      <p:sp>
        <p:nvSpPr>
          <p:cNvPr id="14340" name="Rectangle 5"/>
          <p:cNvSpPr>
            <a:spLocks noChangeArrowheads="1"/>
          </p:cNvSpPr>
          <p:nvPr/>
        </p:nvSpPr>
        <p:spPr bwMode="auto">
          <a:xfrm>
            <a:off x="2514600" y="3733800"/>
            <a:ext cx="2362200" cy="2057400"/>
          </a:xfrm>
          <a:prstGeom prst="rect">
            <a:avLst/>
          </a:prstGeom>
          <a:solidFill>
            <a:schemeClr val="hlink"/>
          </a:solidFill>
          <a:ln w="9525">
            <a:solidFill>
              <a:schemeClr val="hlink"/>
            </a:solidFill>
            <a:miter lim="800000"/>
            <a:headEnd/>
            <a:tailEnd/>
          </a:ln>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GB" altLang="en-US" sz="2400"/>
          </a:p>
        </p:txBody>
      </p:sp>
      <p:sp>
        <p:nvSpPr>
          <p:cNvPr id="14341" name="Rectangle 6"/>
          <p:cNvSpPr>
            <a:spLocks noChangeArrowheads="1"/>
          </p:cNvSpPr>
          <p:nvPr/>
        </p:nvSpPr>
        <p:spPr bwMode="auto">
          <a:xfrm>
            <a:off x="2514600" y="5105400"/>
            <a:ext cx="6096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GB" altLang="en-US" sz="2400"/>
          </a:p>
        </p:txBody>
      </p:sp>
      <p:sp>
        <p:nvSpPr>
          <p:cNvPr id="14342" name="Text Box 7"/>
          <p:cNvSpPr txBox="1">
            <a:spLocks noChangeArrowheads="1"/>
          </p:cNvSpPr>
          <p:nvPr/>
        </p:nvSpPr>
        <p:spPr bwMode="auto">
          <a:xfrm>
            <a:off x="3581400" y="2057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50000"/>
              </a:spcBef>
              <a:buClrTx/>
              <a:buSzTx/>
              <a:buFontTx/>
              <a:buNone/>
            </a:pPr>
            <a:endParaRPr lang="en-GB" altLang="en-US" sz="2400"/>
          </a:p>
        </p:txBody>
      </p:sp>
      <p:sp>
        <p:nvSpPr>
          <p:cNvPr id="4104" name="Text Box 8"/>
          <p:cNvSpPr txBox="1">
            <a:spLocks noChangeArrowheads="1"/>
          </p:cNvSpPr>
          <p:nvPr/>
        </p:nvSpPr>
        <p:spPr bwMode="auto">
          <a:xfrm>
            <a:off x="3581400" y="2133600"/>
            <a:ext cx="2133600" cy="369332"/>
          </a:xfrm>
          <a:prstGeom prst="rect">
            <a:avLst/>
          </a:prstGeom>
          <a:noFill/>
          <a:ln w="9525">
            <a:noFill/>
            <a:miter lim="800000"/>
            <a:headEnd/>
            <a:tailEnd/>
          </a:ln>
          <a:effectLst/>
        </p:spPr>
        <p:txBody>
          <a:bodyPr>
            <a:spAutoFit/>
          </a:bodyPr>
          <a:lstStyle/>
          <a:p>
            <a:pPr eaLnBrk="1" hangingPunct="1">
              <a:spcBef>
                <a:spcPct val="50000"/>
              </a:spcBef>
              <a:defRPr/>
            </a:pPr>
            <a:r>
              <a:rPr lang="en-US" b="1" dirty="0">
                <a:solidFill>
                  <a:srgbClr val="FF0000"/>
                </a:solidFill>
                <a:effectLst>
                  <a:outerShdw blurRad="38100" dist="38100" dir="2700000" algn="tl">
                    <a:srgbClr val="000000"/>
                  </a:outerShdw>
                </a:effectLst>
              </a:rPr>
              <a:t>75% Self care</a:t>
            </a:r>
          </a:p>
        </p:txBody>
      </p:sp>
      <p:sp>
        <p:nvSpPr>
          <p:cNvPr id="4105" name="Text Box 9"/>
          <p:cNvSpPr txBox="1">
            <a:spLocks noChangeArrowheads="1"/>
          </p:cNvSpPr>
          <p:nvPr/>
        </p:nvSpPr>
        <p:spPr bwMode="auto">
          <a:xfrm>
            <a:off x="2590800" y="3962400"/>
            <a:ext cx="21336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99"/>
                </a:solidFill>
                <a:effectLst>
                  <a:outerShdw blurRad="38100" dist="38100" dir="2700000" algn="tl">
                    <a:srgbClr val="000000"/>
                  </a:outerShdw>
                </a:effectLst>
              </a:rPr>
              <a:t>25% Consult FP</a:t>
            </a:r>
          </a:p>
        </p:txBody>
      </p:sp>
      <p:sp>
        <p:nvSpPr>
          <p:cNvPr id="4106" name="Text Box 10"/>
          <p:cNvSpPr txBox="1">
            <a:spLocks noChangeArrowheads="1"/>
          </p:cNvSpPr>
          <p:nvPr/>
        </p:nvSpPr>
        <p:spPr bwMode="auto">
          <a:xfrm>
            <a:off x="2514600" y="5181600"/>
            <a:ext cx="7620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99"/>
                </a:solidFill>
                <a:effectLst>
                  <a:outerShdw blurRad="38100" dist="38100" dir="2700000" algn="tl">
                    <a:srgbClr val="000000"/>
                  </a:outerShdw>
                </a:effectLst>
              </a:rPr>
              <a:t>2.5%</a:t>
            </a:r>
          </a:p>
        </p:txBody>
      </p:sp>
      <p:sp>
        <p:nvSpPr>
          <p:cNvPr id="14346" name="Line 11"/>
          <p:cNvSpPr>
            <a:spLocks noChangeShapeType="1"/>
          </p:cNvSpPr>
          <p:nvPr/>
        </p:nvSpPr>
        <p:spPr bwMode="auto">
          <a:xfrm>
            <a:off x="3200400" y="5334000"/>
            <a:ext cx="228600" cy="0"/>
          </a:xfrm>
          <a:prstGeom prst="line">
            <a:avLst/>
          </a:prstGeom>
          <a:noFill/>
          <a:ln w="381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14347" name="Text Box 12"/>
          <p:cNvSpPr txBox="1">
            <a:spLocks noChangeArrowheads="1"/>
          </p:cNvSpPr>
          <p:nvPr/>
        </p:nvSpPr>
        <p:spPr bwMode="auto">
          <a:xfrm>
            <a:off x="3429000" y="5105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2400" b="1">
                <a:solidFill>
                  <a:srgbClr val="000099"/>
                </a:solidFill>
              </a:rPr>
              <a:t>Hosp</a:t>
            </a:r>
          </a:p>
        </p:txBody>
      </p:sp>
    </p:spTree>
    <p:extLst>
      <p:ext uri="{BB962C8B-B14F-4D97-AF65-F5344CB8AC3E}">
        <p14:creationId xmlns:p14="http://schemas.microsoft.com/office/powerpoint/2010/main" val="2105080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eaLnBrk="1" hangingPunct="1">
              <a:defRPr/>
            </a:pPr>
            <a:r>
              <a:rPr lang="en-US" sz="4000" b="1" i="1" dirty="0">
                <a:solidFill>
                  <a:schemeClr val="tx2"/>
                </a:solidFill>
                <a:effectLst>
                  <a:outerShdw blurRad="38100" dist="38100" dir="2700000" algn="tl">
                    <a:srgbClr val="000000"/>
                  </a:outerShdw>
                </a:effectLst>
              </a:rPr>
              <a:t>Concepts of Family Medicine</a:t>
            </a:r>
          </a:p>
        </p:txBody>
      </p:sp>
      <p:sp>
        <p:nvSpPr>
          <p:cNvPr id="6147" name="Rectangle 3"/>
          <p:cNvSpPr>
            <a:spLocks noChangeArrowheads="1"/>
          </p:cNvSpPr>
          <p:nvPr/>
        </p:nvSpPr>
        <p:spPr bwMode="auto">
          <a:xfrm>
            <a:off x="1066800" y="1524000"/>
            <a:ext cx="7772400" cy="4724400"/>
          </a:xfrm>
          <a:prstGeom prst="rect">
            <a:avLst/>
          </a:prstGeom>
          <a:noFill/>
          <a:ln w="9525">
            <a:noFill/>
            <a:miter lim="800000"/>
            <a:headEnd/>
            <a:tailEnd/>
          </a:ln>
        </p:spPr>
        <p:txBody>
          <a:bodyPr/>
          <a:lstStyle/>
          <a:p>
            <a:pPr eaLnBrk="1" hangingPunct="1">
              <a:spcBef>
                <a:spcPct val="20000"/>
              </a:spcBef>
              <a:defRPr/>
            </a:pPr>
            <a:r>
              <a:rPr lang="en-US" sz="2800" b="1" i="1" u="sng" dirty="0">
                <a:solidFill>
                  <a:srgbClr val="0070C0"/>
                </a:solidFill>
                <a:effectLst>
                  <a:outerShdw blurRad="38100" dist="38100" dir="2700000" algn="tl">
                    <a:srgbClr val="000000"/>
                  </a:outerShdw>
                </a:effectLst>
              </a:rPr>
              <a:t>DEFINITION:</a:t>
            </a:r>
            <a:r>
              <a:rPr lang="en-US" sz="2800" dirty="0">
                <a:solidFill>
                  <a:srgbClr val="0070C0"/>
                </a:solidFill>
              </a:rPr>
              <a:t>  </a:t>
            </a:r>
          </a:p>
          <a:p>
            <a:pPr eaLnBrk="1" hangingPunct="1">
              <a:spcBef>
                <a:spcPct val="20000"/>
              </a:spcBef>
              <a:defRPr/>
            </a:pPr>
            <a:r>
              <a:rPr lang="en-US" sz="2800" i="1" dirty="0">
                <a:effectLst>
                  <a:outerShdw blurRad="38100" dist="38100" dir="2700000" algn="tl">
                    <a:srgbClr val="000000"/>
                  </a:outerShdw>
                </a:effectLst>
              </a:rPr>
              <a:t>Family Medicine is a medical specialty of first contact with the patient, devoted to providing, preventive, </a:t>
            </a:r>
            <a:r>
              <a:rPr lang="en-US" sz="2800" i="1" dirty="0" err="1">
                <a:effectLst>
                  <a:outerShdw blurRad="38100" dist="38100" dir="2700000" algn="tl">
                    <a:srgbClr val="000000"/>
                  </a:outerShdw>
                </a:effectLst>
              </a:rPr>
              <a:t>promotive</a:t>
            </a:r>
            <a:r>
              <a:rPr lang="en-US" sz="2800" i="1" dirty="0">
                <a:effectLst>
                  <a:outerShdw blurRad="38100" dist="38100" dir="2700000" algn="tl">
                    <a:srgbClr val="000000"/>
                  </a:outerShdw>
                </a:effectLst>
              </a:rPr>
              <a:t> ,  rehabilitative and curative health care, from physical, psychological and social aspects</a:t>
            </a:r>
          </a:p>
          <a:p>
            <a:pPr algn="just" eaLnBrk="1" hangingPunct="1">
              <a:spcBef>
                <a:spcPct val="20000"/>
              </a:spcBef>
              <a:defRPr/>
            </a:pPr>
            <a:r>
              <a:rPr lang="en-US" sz="2800" i="1" dirty="0">
                <a:solidFill>
                  <a:srgbClr val="0070C0"/>
                </a:solidFill>
                <a:effectLst>
                  <a:outerShdw blurRad="38100" dist="38100" dir="2700000" algn="tl">
                    <a:srgbClr val="000000"/>
                  </a:outerShdw>
                </a:effectLst>
              </a:rPr>
              <a:t>The scope is not limited by system, organ, disease entity, age or sex.</a:t>
            </a:r>
          </a:p>
        </p:txBody>
      </p:sp>
    </p:spTree>
    <p:extLst>
      <p:ext uri="{BB962C8B-B14F-4D97-AF65-F5344CB8AC3E}">
        <p14:creationId xmlns:p14="http://schemas.microsoft.com/office/powerpoint/2010/main" val="1142563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6800" y="304800"/>
            <a:ext cx="7772400" cy="1227138"/>
          </a:xfrm>
          <a:prstGeom prst="rect">
            <a:avLst/>
          </a:prstGeom>
          <a:noFill/>
          <a:ln w="9525">
            <a:noFill/>
            <a:miter lim="800000"/>
            <a:headEnd/>
            <a:tailEnd/>
          </a:ln>
        </p:spPr>
        <p:txBody>
          <a:bodyPr anchor="ctr"/>
          <a:lstStyle/>
          <a:p>
            <a:pPr eaLnBrk="1" hangingPunct="1">
              <a:defRPr/>
            </a:pPr>
            <a:r>
              <a:rPr lang="en-US" sz="3600" b="1" i="1" dirty="0">
                <a:solidFill>
                  <a:srgbClr val="FF0000"/>
                </a:solidFill>
                <a:effectLst>
                  <a:outerShdw blurRad="38100" dist="38100" dir="2700000" algn="tl">
                    <a:srgbClr val="000000"/>
                  </a:outerShdw>
                </a:effectLst>
              </a:rPr>
              <a:t>10 Cs of desirable qualities in a family physician</a:t>
            </a:r>
            <a:r>
              <a:rPr lang="en-US" sz="3200" b="1" i="1" dirty="0">
                <a:solidFill>
                  <a:srgbClr val="FF0000"/>
                </a:solidFill>
                <a:effectLst>
                  <a:outerShdw blurRad="38100" dist="38100" dir="2700000" algn="tl">
                    <a:srgbClr val="000000"/>
                  </a:outerShdw>
                </a:effectLst>
              </a:rPr>
              <a:t>:</a:t>
            </a:r>
          </a:p>
        </p:txBody>
      </p:sp>
      <p:sp>
        <p:nvSpPr>
          <p:cNvPr id="8195" name="Rectangle 3"/>
          <p:cNvSpPr>
            <a:spLocks noChangeArrowheads="1"/>
          </p:cNvSpPr>
          <p:nvPr/>
        </p:nvSpPr>
        <p:spPr bwMode="auto">
          <a:xfrm>
            <a:off x="381000" y="1447800"/>
            <a:ext cx="8458200" cy="5029200"/>
          </a:xfrm>
          <a:prstGeom prst="rect">
            <a:avLst/>
          </a:prstGeom>
          <a:noFill/>
          <a:ln w="9525">
            <a:noFill/>
            <a:miter lim="800000"/>
            <a:headEnd/>
            <a:tailEnd/>
          </a:ln>
        </p:spPr>
        <p:txBody>
          <a:bodyPr/>
          <a:lstStyle/>
          <a:p>
            <a:pPr algn="just" eaLnBrk="1" hangingPunct="1">
              <a:lnSpc>
                <a:spcPct val="150000"/>
              </a:lnSpc>
              <a:defRPr/>
            </a:pPr>
            <a:r>
              <a:rPr lang="en-US" i="1" dirty="0">
                <a:effectLst>
                  <a:outerShdw blurRad="38100" dist="38100" dir="2700000" algn="tl">
                    <a:srgbClr val="000000"/>
                  </a:outerShdw>
                </a:effectLst>
              </a:rPr>
              <a:t>	</a:t>
            </a:r>
            <a:r>
              <a:rPr lang="en-US" i="1" dirty="0">
                <a:solidFill>
                  <a:srgbClr val="00B050"/>
                </a:solidFill>
                <a:effectLst>
                  <a:outerShdw blurRad="38100" dist="38100" dir="2700000" algn="tl">
                    <a:srgbClr val="000000"/>
                  </a:outerShdw>
                </a:effectLst>
              </a:rPr>
              <a:t>1	=   </a:t>
            </a:r>
            <a:r>
              <a:rPr lang="en-US" sz="2000" b="1" dirty="0">
                <a:solidFill>
                  <a:srgbClr val="00B050"/>
                </a:solidFill>
                <a:effectLst>
                  <a:outerShdw blurRad="38100" dist="38100" dir="2700000" algn="tl">
                    <a:srgbClr val="000000"/>
                  </a:outerShdw>
                </a:effectLst>
              </a:rPr>
              <a:t>Caring/Compassionate</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2	=   Clinically Competent</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3	=   Cost-effective Care</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4	=   Continuity of Care</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5	=   Comprehensive Care</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6	=   Common Problems Management</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7	=   Co-ordination of Care</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8	=   Community-based Care &amp; Research</a:t>
            </a:r>
          </a:p>
          <a:p>
            <a:pPr algn="just" eaLnBrk="1" hangingPunct="1">
              <a:lnSpc>
                <a:spcPct val="150000"/>
              </a:lnSpc>
              <a:defRPr/>
            </a:pPr>
            <a:r>
              <a:rPr lang="en-US" sz="2000" b="1" dirty="0">
                <a:solidFill>
                  <a:srgbClr val="00B050"/>
                </a:solidFill>
                <a:effectLst>
                  <a:outerShdw blurRad="38100" dist="38100" dir="2700000" algn="tl">
                    <a:srgbClr val="000000"/>
                  </a:outerShdw>
                </a:effectLst>
              </a:rPr>
              <a:t> 	9	=   Continuing  Professional Development</a:t>
            </a:r>
          </a:p>
          <a:p>
            <a:pPr>
              <a:lnSpc>
                <a:spcPct val="150000"/>
              </a:lnSpc>
              <a:defRPr/>
            </a:pPr>
            <a:r>
              <a:rPr lang="en-US" sz="2000" b="1" dirty="0">
                <a:solidFill>
                  <a:srgbClr val="00B050"/>
                </a:solidFill>
                <a:effectLst>
                  <a:outerShdw blurRad="38100" dist="38100" dir="2700000" algn="tl">
                    <a:srgbClr val="000000"/>
                  </a:outerShdw>
                </a:effectLst>
              </a:rPr>
              <a:t> 	10	=   Communication &amp; Counseling Skills` with confidentiality</a:t>
            </a:r>
            <a:r>
              <a:rPr lang="en-US" sz="2000" dirty="0">
                <a:solidFill>
                  <a:srgbClr val="00B050"/>
                </a:solidFill>
                <a:effectLst>
                  <a:outerShdw blurRad="38100" dist="38100" dir="2700000" algn="tl">
                    <a:srgbClr val="000000"/>
                  </a:outerShdw>
                </a:effectLst>
              </a:rPr>
              <a:t>	</a:t>
            </a:r>
            <a:r>
              <a:rPr lang="en-US" i="1" dirty="0">
                <a:solidFill>
                  <a:srgbClr val="00B050"/>
                </a:solidFill>
                <a:effectLst>
                  <a:outerShdw blurRad="38100" dist="38100" dir="2700000" algn="tl">
                    <a:srgbClr val="000000"/>
                  </a:outerShdw>
                </a:effectLst>
              </a:rPr>
              <a:t>		</a:t>
            </a:r>
          </a:p>
        </p:txBody>
      </p:sp>
    </p:spTree>
    <p:extLst>
      <p:ext uri="{BB962C8B-B14F-4D97-AF65-F5344CB8AC3E}">
        <p14:creationId xmlns:p14="http://schemas.microsoft.com/office/powerpoint/2010/main" val="324179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fontAlgn="auto">
              <a:spcAft>
                <a:spcPts val="0"/>
              </a:spcAft>
              <a:defRPr/>
            </a:pPr>
            <a:r>
              <a:rPr lang="en-US" sz="4000" i="1" dirty="0" smtClean="0"/>
              <a:t>Type of </a:t>
            </a:r>
            <a:r>
              <a:rPr lang="en-GB" sz="4000" i="1" dirty="0" smtClean="0"/>
              <a:t>Services</a:t>
            </a:r>
            <a:r>
              <a:rPr lang="en-GB" sz="4000" b="1" dirty="0" smtClean="0"/>
              <a:t> Prevention</a:t>
            </a:r>
            <a:endParaRPr lang="en-GB" sz="4000" dirty="0" smtClean="0">
              <a:solidFill>
                <a:schemeClr val="accent2"/>
              </a:solidFill>
              <a:effectLst>
                <a:outerShdw blurRad="38100" dist="38100" dir="2700000" algn="tl">
                  <a:srgbClr val="C0C0C0"/>
                </a:outerShdw>
              </a:effectLst>
            </a:endParaRPr>
          </a:p>
        </p:txBody>
      </p:sp>
      <p:sp>
        <p:nvSpPr>
          <p:cNvPr id="32771" name="Rectangle 3"/>
          <p:cNvSpPr>
            <a:spLocks noGrp="1" noChangeArrowheads="1"/>
          </p:cNvSpPr>
          <p:nvPr>
            <p:ph idx="1"/>
          </p:nvPr>
        </p:nvSpPr>
        <p:spPr>
          <a:xfrm>
            <a:off x="457200" y="1981200"/>
            <a:ext cx="8229600" cy="4543425"/>
          </a:xfrm>
        </p:spPr>
        <p:txBody>
          <a:bodyPr/>
          <a:lstStyle/>
          <a:p>
            <a:pPr>
              <a:lnSpc>
                <a:spcPct val="80000"/>
              </a:lnSpc>
            </a:pPr>
            <a:r>
              <a:rPr lang="en-GB" sz="2800" b="1" dirty="0" smtClean="0">
                <a:cs typeface="Arial" panose="020B0604020202020204" pitchFamily="34" charset="0"/>
              </a:rPr>
              <a:t>Primary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Universal Services</a:t>
            </a:r>
            <a:r>
              <a:rPr lang="en-GB" sz="2800" dirty="0" smtClean="0">
                <a:solidFill>
                  <a:srgbClr val="C00000"/>
                </a:solidFill>
                <a:cs typeface="Arial" panose="020B0604020202020204" pitchFamily="34" charset="0"/>
              </a:rPr>
              <a:t> </a:t>
            </a:r>
            <a:r>
              <a:rPr lang="en-GB" sz="2800" dirty="0" smtClean="0">
                <a:cs typeface="Arial" panose="020B0604020202020204" pitchFamily="34" charset="0"/>
              </a:rPr>
              <a:t>offered to the </a:t>
            </a:r>
            <a:r>
              <a:rPr lang="en-GB" sz="2800" dirty="0" smtClean="0">
                <a:solidFill>
                  <a:srgbClr val="0070C0"/>
                </a:solidFill>
                <a:cs typeface="Arial" panose="020B0604020202020204" pitchFamily="34" charset="0"/>
              </a:rPr>
              <a:t>whole population </a:t>
            </a:r>
            <a:r>
              <a:rPr lang="en-GB" sz="2800" dirty="0" smtClean="0">
                <a:cs typeface="Arial" panose="020B0604020202020204" pitchFamily="34" charset="0"/>
              </a:rPr>
              <a:t>on a routine basis (</a:t>
            </a:r>
            <a:r>
              <a:rPr lang="en-GB" sz="2800" u="sng" dirty="0" smtClean="0">
                <a:cs typeface="Arial" panose="020B0604020202020204" pitchFamily="34" charset="0"/>
              </a:rPr>
              <a:t>proactive</a:t>
            </a:r>
            <a:r>
              <a:rPr lang="en-GB" sz="2800" dirty="0" smtClean="0">
                <a:cs typeface="Arial" panose="020B0604020202020204" pitchFamily="34" charset="0"/>
              </a:rPr>
              <a:t>)</a:t>
            </a:r>
            <a:r>
              <a:rPr lang="en-GB" sz="2800" b="1" dirty="0" smtClean="0">
                <a:cs typeface="Arial" panose="020B0604020202020204" pitchFamily="34" charset="0"/>
              </a:rPr>
              <a:t>.85-90%</a:t>
            </a:r>
          </a:p>
          <a:p>
            <a:pPr lvl="1">
              <a:lnSpc>
                <a:spcPct val="80000"/>
              </a:lnSpc>
            </a:pPr>
            <a:endParaRPr lang="en-GB" sz="2400" b="1" dirty="0" smtClean="0">
              <a:cs typeface="Arial" panose="020B0604020202020204" pitchFamily="34" charset="0"/>
            </a:endParaRPr>
          </a:p>
          <a:p>
            <a:pPr>
              <a:lnSpc>
                <a:spcPct val="80000"/>
              </a:lnSpc>
            </a:pPr>
            <a:r>
              <a:rPr lang="en-GB" sz="2800" b="1" dirty="0" smtClean="0">
                <a:cs typeface="Arial" panose="020B0604020202020204" pitchFamily="34" charset="0"/>
              </a:rPr>
              <a:t>Secondary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Targeted Services</a:t>
            </a:r>
            <a:r>
              <a:rPr lang="en-GB" sz="2800" dirty="0" smtClean="0">
                <a:solidFill>
                  <a:srgbClr val="C00000"/>
                </a:solidFill>
                <a:cs typeface="Arial" panose="020B0604020202020204" pitchFamily="34" charset="0"/>
              </a:rPr>
              <a:t> </a:t>
            </a:r>
            <a:r>
              <a:rPr lang="en-GB" sz="2800" dirty="0" smtClean="0">
                <a:cs typeface="Arial" panose="020B0604020202020204" pitchFamily="34" charset="0"/>
              </a:rPr>
              <a:t>directed at ‘</a:t>
            </a:r>
            <a:r>
              <a:rPr lang="en-GB" sz="2800" dirty="0" smtClean="0">
                <a:solidFill>
                  <a:srgbClr val="002060"/>
                </a:solidFill>
                <a:cs typeface="Arial" panose="020B0604020202020204" pitchFamily="34" charset="0"/>
              </a:rPr>
              <a:t>high risk groups</a:t>
            </a:r>
            <a:r>
              <a:rPr lang="en-GB" sz="2800" dirty="0" smtClean="0">
                <a:cs typeface="Arial" panose="020B0604020202020204" pitchFamily="34" charset="0"/>
              </a:rPr>
              <a:t>’ and intervention offered before </a:t>
            </a:r>
            <a:r>
              <a:rPr lang="en-GB" sz="2800" dirty="0" smtClean="0">
                <a:solidFill>
                  <a:srgbClr val="C00000"/>
                </a:solidFill>
                <a:cs typeface="Arial" panose="020B0604020202020204" pitchFamily="34" charset="0"/>
              </a:rPr>
              <a:t>maltreatment </a:t>
            </a:r>
            <a:r>
              <a:rPr lang="en-GB" sz="2800" dirty="0" smtClean="0">
                <a:cs typeface="Arial" panose="020B0604020202020204" pitchFamily="34" charset="0"/>
              </a:rPr>
              <a:t>(</a:t>
            </a:r>
            <a:r>
              <a:rPr lang="en-GB" sz="2800" u="sng" dirty="0" smtClean="0">
                <a:cs typeface="Arial" panose="020B0604020202020204" pitchFamily="34" charset="0"/>
              </a:rPr>
              <a:t>proactive</a:t>
            </a:r>
            <a:r>
              <a:rPr lang="en-GB" sz="2800" dirty="0" smtClean="0">
                <a:cs typeface="Arial" panose="020B0604020202020204" pitchFamily="34" charset="0"/>
              </a:rPr>
              <a:t>)</a:t>
            </a:r>
            <a:r>
              <a:rPr lang="en-GB" sz="2800" b="1" dirty="0" smtClean="0">
                <a:cs typeface="Arial" panose="020B0604020202020204" pitchFamily="34" charset="0"/>
              </a:rPr>
              <a:t>. </a:t>
            </a:r>
          </a:p>
          <a:p>
            <a:pPr>
              <a:lnSpc>
                <a:spcPct val="80000"/>
              </a:lnSpc>
            </a:pPr>
            <a:endParaRPr lang="en-GB" sz="2800" b="1" dirty="0" smtClean="0">
              <a:cs typeface="Arial" panose="020B0604020202020204" pitchFamily="34" charset="0"/>
            </a:endParaRPr>
          </a:p>
          <a:p>
            <a:pPr>
              <a:lnSpc>
                <a:spcPct val="80000"/>
              </a:lnSpc>
            </a:pPr>
            <a:r>
              <a:rPr lang="en-GB" sz="2800" b="1" dirty="0" smtClean="0">
                <a:cs typeface="Arial" panose="020B0604020202020204" pitchFamily="34" charset="0"/>
              </a:rPr>
              <a:t>Tertiary Prevention </a:t>
            </a:r>
            <a:r>
              <a:rPr lang="en-GB" sz="2800" dirty="0" smtClean="0">
                <a:cs typeface="Arial" panose="020B0604020202020204" pitchFamily="34" charset="0"/>
              </a:rPr>
              <a:t>with </a:t>
            </a:r>
            <a:r>
              <a:rPr lang="en-GB" sz="2800" i="1" dirty="0" smtClean="0">
                <a:solidFill>
                  <a:srgbClr val="C00000"/>
                </a:solidFill>
                <a:cs typeface="Arial" panose="020B0604020202020204" pitchFamily="34" charset="0"/>
              </a:rPr>
              <a:t>Specialist Services </a:t>
            </a:r>
            <a:r>
              <a:rPr lang="en-GB" sz="2800" dirty="0" smtClean="0">
                <a:cs typeface="Arial" panose="020B0604020202020204" pitchFamily="34" charset="0"/>
              </a:rPr>
              <a:t>for treatment of families.  Intervention is offered only after “</a:t>
            </a:r>
            <a:r>
              <a:rPr lang="en-GB" sz="2800" dirty="0" smtClean="0">
                <a:solidFill>
                  <a:srgbClr val="0070C0"/>
                </a:solidFill>
                <a:cs typeface="Arial" panose="020B0604020202020204" pitchFamily="34" charset="0"/>
              </a:rPr>
              <a:t>significant harm</a:t>
            </a:r>
            <a:r>
              <a:rPr lang="en-GB" sz="2800" dirty="0" smtClean="0">
                <a:cs typeface="Arial" panose="020B0604020202020204" pitchFamily="34" charset="0"/>
              </a:rPr>
              <a:t>” has occurred (</a:t>
            </a:r>
            <a:r>
              <a:rPr lang="en-GB" sz="2800" u="sng" dirty="0" smtClean="0">
                <a:cs typeface="Arial" panose="020B0604020202020204" pitchFamily="34" charset="0"/>
              </a:rPr>
              <a:t>reactive</a:t>
            </a:r>
            <a:r>
              <a:rPr lang="en-GB" sz="2800" dirty="0" smtClean="0">
                <a:cs typeface="Arial" panose="020B0604020202020204" pitchFamily="34" charset="0"/>
              </a:rPr>
              <a:t>).   </a:t>
            </a:r>
          </a:p>
          <a:p>
            <a:pPr>
              <a:lnSpc>
                <a:spcPct val="80000"/>
              </a:lnSpc>
            </a:pPr>
            <a:endParaRPr lang="en-GB" sz="3600" dirty="0" smtClean="0">
              <a:cs typeface="Arial" panose="020B0604020202020204" pitchFamily="34" charset="0"/>
            </a:endParaRPr>
          </a:p>
        </p:txBody>
      </p:sp>
    </p:spTree>
    <p:extLst>
      <p:ext uri="{BB962C8B-B14F-4D97-AF65-F5344CB8AC3E}">
        <p14:creationId xmlns:p14="http://schemas.microsoft.com/office/powerpoint/2010/main" val="1724337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547688"/>
            <a:ext cx="7848600" cy="823912"/>
          </a:xfrm>
        </p:spPr>
        <p:txBody>
          <a:bodyPr/>
          <a:lstStyle/>
          <a:p>
            <a:r>
              <a:rPr lang="en-US" sz="3200" smtClean="0"/>
              <a:t>Increased Life Expectancy</a:t>
            </a:r>
          </a:p>
        </p:txBody>
      </p:sp>
      <p:sp>
        <p:nvSpPr>
          <p:cNvPr id="4100" name="Rectangle 3"/>
          <p:cNvSpPr>
            <a:spLocks noChangeArrowheads="1"/>
          </p:cNvSpPr>
          <p:nvPr/>
        </p:nvSpPr>
        <p:spPr bwMode="auto">
          <a:xfrm>
            <a:off x="620713" y="6096000"/>
            <a:ext cx="6934200" cy="274638"/>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826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826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826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826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82625"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82625"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82625"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82625"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82625" algn="l"/>
              </a:tabLst>
              <a:defRPr>
                <a:solidFill>
                  <a:schemeClr val="tx1"/>
                </a:solidFill>
                <a:latin typeface="Arial" panose="020B0604020202020204" pitchFamily="34" charset="0"/>
                <a:cs typeface="Arial" panose="020B0604020202020204" pitchFamily="34" charset="0"/>
              </a:defRPr>
            </a:lvl9pPr>
          </a:lstStyle>
          <a:p>
            <a:r>
              <a:rPr lang="en-US" sz="1200">
                <a:solidFill>
                  <a:srgbClr val="FFCC66"/>
                </a:solidFill>
                <a:latin typeface="Verdana" panose="020B0604030504040204" pitchFamily="34" charset="0"/>
              </a:rPr>
              <a:t>Source:	Centers for Disease Control and Prevention (CDC).</a:t>
            </a:r>
          </a:p>
        </p:txBody>
      </p:sp>
      <p:graphicFrame>
        <p:nvGraphicFramePr>
          <p:cNvPr id="4098" name="Object 2"/>
          <p:cNvGraphicFramePr>
            <a:graphicFrameLocks noChangeAspect="1"/>
          </p:cNvGraphicFramePr>
          <p:nvPr/>
        </p:nvGraphicFramePr>
        <p:xfrm>
          <a:off x="533400" y="1447800"/>
          <a:ext cx="6324600" cy="4486275"/>
        </p:xfrm>
        <a:graphic>
          <a:graphicData uri="http://schemas.openxmlformats.org/presentationml/2006/ole">
            <mc:AlternateContent xmlns:mc="http://schemas.openxmlformats.org/markup-compatibility/2006">
              <mc:Choice xmlns:v="urn:schemas-microsoft-com:vml" Requires="v">
                <p:oleObj spid="_x0000_s1118" name="Chart" r:id="rId3" imgW="6095951" imgH="4067327" progId="MSGraph.Chart.8">
                  <p:embed followColorScheme="full"/>
                </p:oleObj>
              </mc:Choice>
              <mc:Fallback>
                <p:oleObj name="Chart" r:id="rId3" imgW="6095951" imgH="4067327" progId="MSGraph.Chart.8">
                  <p:embed followColorScheme="full"/>
                  <p:pic>
                    <p:nvPicPr>
                      <p:cNvPr id="0" name=""/>
                      <p:cNvPicPr>
                        <a:picLocks noChangeAspect="1" noChangeArrowheads="1"/>
                      </p:cNvPicPr>
                      <p:nvPr/>
                    </p:nvPicPr>
                    <p:blipFill>
                      <a:blip r:embed="rId4"/>
                      <a:srcRect/>
                      <a:stretch>
                        <a:fillRect/>
                      </a:stretch>
                    </p:blipFill>
                    <p:spPr bwMode="auto">
                      <a:xfrm>
                        <a:off x="533400" y="1447800"/>
                        <a:ext cx="6324600"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 Box 5"/>
          <p:cNvSpPr txBox="1">
            <a:spLocks noChangeArrowheads="1"/>
          </p:cNvSpPr>
          <p:nvPr/>
        </p:nvSpPr>
        <p:spPr bwMode="auto">
          <a:xfrm>
            <a:off x="6400800" y="3429000"/>
            <a:ext cx="2376488" cy="841375"/>
          </a:xfrm>
          <a:prstGeom prst="rect">
            <a:avLst/>
          </a:prstGeom>
          <a:solidFill>
            <a:schemeClr val="tx2"/>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1400">
                <a:solidFill>
                  <a:srgbClr val="92D050"/>
                </a:solidFill>
                <a:latin typeface="Verdana" panose="020B0604030504040204" pitchFamily="34" charset="0"/>
              </a:rPr>
              <a:t>Increased years due to </a:t>
            </a:r>
          </a:p>
          <a:p>
            <a:pPr algn="ctr" eaLnBrk="1" hangingPunct="1">
              <a:spcBef>
                <a:spcPct val="20000"/>
              </a:spcBef>
            </a:pPr>
            <a:r>
              <a:rPr lang="en-US" sz="1400">
                <a:solidFill>
                  <a:srgbClr val="92D050"/>
                </a:solidFill>
                <a:latin typeface="Verdana" panose="020B0604030504040204" pitchFamily="34" charset="0"/>
              </a:rPr>
              <a:t>medical care advances</a:t>
            </a:r>
            <a:r>
              <a:rPr lang="en-US" sz="1400">
                <a:solidFill>
                  <a:srgbClr val="000066"/>
                </a:solidFill>
                <a:latin typeface="Verdana" panose="020B0604030504040204" pitchFamily="34" charset="0"/>
              </a:rPr>
              <a:t>:</a:t>
            </a:r>
          </a:p>
          <a:p>
            <a:pPr algn="ctr" eaLnBrk="1" hangingPunct="1">
              <a:spcBef>
                <a:spcPct val="20000"/>
              </a:spcBef>
            </a:pPr>
            <a:r>
              <a:rPr lang="en-US" sz="1400" b="1">
                <a:solidFill>
                  <a:srgbClr val="FF0000"/>
                </a:solidFill>
                <a:latin typeface="Verdana" panose="020B0604030504040204" pitchFamily="34" charset="0"/>
              </a:rPr>
              <a:t>5</a:t>
            </a:r>
          </a:p>
        </p:txBody>
      </p:sp>
      <p:sp>
        <p:nvSpPr>
          <p:cNvPr id="4102" name="Text Box 6"/>
          <p:cNvSpPr txBox="1">
            <a:spLocks noChangeArrowheads="1"/>
          </p:cNvSpPr>
          <p:nvPr/>
        </p:nvSpPr>
        <p:spPr bwMode="auto">
          <a:xfrm>
            <a:off x="6400800" y="1905000"/>
            <a:ext cx="2376488" cy="838200"/>
          </a:xfrm>
          <a:prstGeom prst="rect">
            <a:avLst/>
          </a:prstGeom>
          <a:solidFill>
            <a:schemeClr val="tx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1400">
                <a:solidFill>
                  <a:srgbClr val="92D050"/>
                </a:solidFill>
                <a:latin typeface="Verdana" panose="020B0604030504040204" pitchFamily="34" charset="0"/>
              </a:rPr>
              <a:t>Increased years due to </a:t>
            </a:r>
          </a:p>
          <a:p>
            <a:pPr algn="ctr" eaLnBrk="1" hangingPunct="1">
              <a:spcBef>
                <a:spcPct val="20000"/>
              </a:spcBef>
            </a:pPr>
            <a:r>
              <a:rPr lang="en-US" sz="1400">
                <a:solidFill>
                  <a:srgbClr val="92D050"/>
                </a:solidFill>
                <a:latin typeface="Verdana" panose="020B0604030504040204" pitchFamily="34" charset="0"/>
              </a:rPr>
              <a:t>public health measures</a:t>
            </a:r>
            <a:r>
              <a:rPr lang="en-US" sz="1400">
                <a:solidFill>
                  <a:srgbClr val="000066"/>
                </a:solidFill>
                <a:latin typeface="Verdana" panose="020B0604030504040204" pitchFamily="34" charset="0"/>
              </a:rPr>
              <a:t>:</a:t>
            </a:r>
          </a:p>
          <a:p>
            <a:pPr algn="ctr" eaLnBrk="1" hangingPunct="1">
              <a:spcBef>
                <a:spcPct val="20000"/>
              </a:spcBef>
            </a:pPr>
            <a:r>
              <a:rPr lang="en-US" sz="1400" b="1">
                <a:solidFill>
                  <a:srgbClr val="FF0000"/>
                </a:solidFill>
                <a:latin typeface="Verdana" panose="020B0604030504040204" pitchFamily="34" charset="0"/>
              </a:rPr>
              <a:t>25</a:t>
            </a:r>
          </a:p>
        </p:txBody>
      </p:sp>
      <p:sp>
        <p:nvSpPr>
          <p:cNvPr id="4103" name="Line 7"/>
          <p:cNvSpPr>
            <a:spLocks noChangeShapeType="1"/>
          </p:cNvSpPr>
          <p:nvPr/>
        </p:nvSpPr>
        <p:spPr bwMode="auto">
          <a:xfrm flipH="1">
            <a:off x="5257800" y="2286000"/>
            <a:ext cx="1143000" cy="22860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
        <p:nvSpPr>
          <p:cNvPr id="4104" name="Line 8"/>
          <p:cNvSpPr>
            <a:spLocks noChangeShapeType="1"/>
          </p:cNvSpPr>
          <p:nvPr/>
        </p:nvSpPr>
        <p:spPr bwMode="auto">
          <a:xfrm flipH="1" flipV="1">
            <a:off x="5257800" y="3124200"/>
            <a:ext cx="1219200" cy="66675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251587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dirty="0" smtClean="0"/>
              <a:t>The 10 Essential Public Health Services</a:t>
            </a:r>
          </a:p>
        </p:txBody>
      </p:sp>
      <p:sp>
        <p:nvSpPr>
          <p:cNvPr id="56323" name="Content Placeholder 2"/>
          <p:cNvSpPr>
            <a:spLocks noGrp="1"/>
          </p:cNvSpPr>
          <p:nvPr>
            <p:ph idx="1"/>
          </p:nvPr>
        </p:nvSpPr>
        <p:spPr>
          <a:xfrm>
            <a:off x="304800" y="1524000"/>
            <a:ext cx="8458200" cy="4191000"/>
          </a:xfrm>
        </p:spPr>
        <p:txBody>
          <a:bodyPr/>
          <a:lstStyle/>
          <a:p>
            <a:pPr>
              <a:buFontTx/>
              <a:buAutoNum type="arabicPeriod"/>
            </a:pPr>
            <a:r>
              <a:rPr lang="en-US" sz="2000" smtClean="0"/>
              <a:t>Monitor the health status of the community. </a:t>
            </a:r>
          </a:p>
          <a:p>
            <a:pPr>
              <a:buFontTx/>
              <a:buAutoNum type="arabicPeriod"/>
            </a:pPr>
            <a:r>
              <a:rPr lang="en-US" sz="2000" smtClean="0"/>
              <a:t>Investigate and diagnose health problems and hazards. </a:t>
            </a:r>
          </a:p>
          <a:p>
            <a:pPr>
              <a:buFontTx/>
              <a:buAutoNum type="arabicPeriod"/>
            </a:pPr>
            <a:r>
              <a:rPr lang="en-US" sz="2000" smtClean="0"/>
              <a:t>Inform and educate people regarding health issues. </a:t>
            </a:r>
          </a:p>
          <a:p>
            <a:pPr>
              <a:buFontTx/>
              <a:buAutoNum type="arabicPeriod"/>
            </a:pPr>
            <a:r>
              <a:rPr lang="en-US" sz="2000" smtClean="0"/>
              <a:t>Mobilize partnerships to solve community problems. </a:t>
            </a:r>
          </a:p>
          <a:p>
            <a:pPr>
              <a:buFontTx/>
              <a:buAutoNum type="arabicPeriod"/>
            </a:pPr>
            <a:r>
              <a:rPr lang="en-US" sz="2000" smtClean="0"/>
              <a:t>Support policies and plans to achieve health goals. </a:t>
            </a:r>
          </a:p>
          <a:p>
            <a:pPr>
              <a:buFontTx/>
              <a:buAutoNum type="arabicPeriod"/>
            </a:pPr>
            <a:r>
              <a:rPr lang="en-US" sz="2000" smtClean="0"/>
              <a:t>Enforce laws and regulations to protect health and safety. </a:t>
            </a:r>
          </a:p>
          <a:p>
            <a:pPr>
              <a:buFontTx/>
              <a:buAutoNum type="arabicPeriod"/>
            </a:pPr>
            <a:r>
              <a:rPr lang="en-US" sz="2000" smtClean="0"/>
              <a:t>Link people to needed personal health services. </a:t>
            </a:r>
          </a:p>
          <a:p>
            <a:pPr>
              <a:buFontTx/>
              <a:buAutoNum type="arabicPeriod"/>
            </a:pPr>
            <a:r>
              <a:rPr lang="en-US" sz="2000" smtClean="0"/>
              <a:t>Ensure a skilled, competent public health workforce. </a:t>
            </a:r>
          </a:p>
          <a:p>
            <a:pPr>
              <a:buFontTx/>
              <a:buAutoNum type="arabicPeriod"/>
            </a:pPr>
            <a:r>
              <a:rPr lang="en-US" sz="2000" smtClean="0"/>
              <a:t>Evaluate effectiveness, accessibility and quality of health services. </a:t>
            </a:r>
          </a:p>
          <a:p>
            <a:pPr>
              <a:buFontTx/>
              <a:buAutoNum type="arabicPeriod"/>
            </a:pPr>
            <a:r>
              <a:rPr lang="en-US" sz="2000" smtClean="0"/>
              <a:t>Research and apply innovative solutions.</a:t>
            </a:r>
          </a:p>
          <a:p>
            <a:endParaRPr lang="en-US" smtClean="0"/>
          </a:p>
        </p:txBody>
      </p:sp>
    </p:spTree>
    <p:extLst>
      <p:ext uri="{BB962C8B-B14F-4D97-AF65-F5344CB8AC3E}">
        <p14:creationId xmlns:p14="http://schemas.microsoft.com/office/powerpoint/2010/main" val="382582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57188" y="357188"/>
            <a:ext cx="8458200" cy="914400"/>
          </a:xfrm>
        </p:spPr>
        <p:txBody>
          <a:bodyPr>
            <a:normAutofit fontScale="90000"/>
          </a:bodyPr>
          <a:lstStyle/>
          <a:p>
            <a:r>
              <a:rPr lang="en-US" sz="3600" b="1" dirty="0" smtClean="0"/>
              <a:t>10 Greatest Public Health</a:t>
            </a:r>
            <a:r>
              <a:rPr lang="en-US" sz="4000" b="1" dirty="0" smtClean="0"/>
              <a:t> Achievements</a:t>
            </a:r>
            <a:br>
              <a:rPr lang="en-US" sz="4000" b="1" dirty="0" smtClean="0"/>
            </a:br>
            <a:r>
              <a:rPr lang="en-US" sz="2800" b="1" dirty="0" smtClean="0"/>
              <a:t>1900-2000</a:t>
            </a:r>
          </a:p>
        </p:txBody>
      </p:sp>
      <p:sp>
        <p:nvSpPr>
          <p:cNvPr id="53251" name="Rectangle 3"/>
          <p:cNvSpPr>
            <a:spLocks noGrp="1" noChangeArrowheads="1"/>
          </p:cNvSpPr>
          <p:nvPr>
            <p:ph type="body" idx="1"/>
          </p:nvPr>
        </p:nvSpPr>
        <p:spPr>
          <a:xfrm>
            <a:off x="914400" y="1524000"/>
            <a:ext cx="7315200" cy="4114800"/>
          </a:xfrm>
        </p:spPr>
        <p:txBody>
          <a:bodyPr>
            <a:normAutofit fontScale="55000" lnSpcReduction="20000"/>
          </a:bodyPr>
          <a:lstStyle/>
          <a:p>
            <a:pPr>
              <a:lnSpc>
                <a:spcPct val="80000"/>
              </a:lnSpc>
            </a:pPr>
            <a:r>
              <a:rPr lang="en-US" sz="3800" dirty="0" smtClean="0">
                <a:cs typeface="+mj-cs"/>
              </a:rPr>
              <a:t>Vaccination</a:t>
            </a:r>
          </a:p>
          <a:p>
            <a:pPr>
              <a:lnSpc>
                <a:spcPct val="70000"/>
              </a:lnSpc>
            </a:pPr>
            <a:r>
              <a:rPr lang="en-US" sz="3800" dirty="0" smtClean="0">
                <a:cs typeface="+mj-cs"/>
              </a:rPr>
              <a:t>Motor vehicle safety</a:t>
            </a:r>
          </a:p>
          <a:p>
            <a:pPr>
              <a:lnSpc>
                <a:spcPct val="80000"/>
              </a:lnSpc>
            </a:pPr>
            <a:r>
              <a:rPr lang="en-US" sz="3800" dirty="0" smtClean="0">
                <a:cs typeface="+mj-cs"/>
              </a:rPr>
              <a:t>Safer workplaces</a:t>
            </a:r>
          </a:p>
          <a:p>
            <a:pPr>
              <a:lnSpc>
                <a:spcPct val="80000"/>
              </a:lnSpc>
            </a:pPr>
            <a:r>
              <a:rPr lang="en-US" sz="3800" dirty="0" smtClean="0">
                <a:cs typeface="+mj-cs"/>
              </a:rPr>
              <a:t>Control of infectious diseases</a:t>
            </a:r>
          </a:p>
          <a:p>
            <a:pPr>
              <a:lnSpc>
                <a:spcPct val="80000"/>
              </a:lnSpc>
            </a:pPr>
            <a:r>
              <a:rPr lang="en-US" sz="3800" dirty="0" smtClean="0">
                <a:cs typeface="+mj-cs"/>
              </a:rPr>
              <a:t>Reduction in heart disease and stroke fatalities</a:t>
            </a:r>
          </a:p>
          <a:p>
            <a:pPr>
              <a:lnSpc>
                <a:spcPct val="80000"/>
              </a:lnSpc>
            </a:pPr>
            <a:r>
              <a:rPr lang="en-US" sz="3800" dirty="0" smtClean="0">
                <a:cs typeface="+mj-cs"/>
              </a:rPr>
              <a:t>Safer, healthier foods</a:t>
            </a:r>
          </a:p>
          <a:p>
            <a:pPr>
              <a:lnSpc>
                <a:spcPct val="80000"/>
              </a:lnSpc>
            </a:pPr>
            <a:r>
              <a:rPr lang="en-US" sz="3800" dirty="0" smtClean="0">
                <a:cs typeface="+mj-cs"/>
              </a:rPr>
              <a:t>Healthier mothers &amp; babies</a:t>
            </a:r>
          </a:p>
          <a:p>
            <a:pPr>
              <a:lnSpc>
                <a:spcPct val="80000"/>
              </a:lnSpc>
            </a:pPr>
            <a:r>
              <a:rPr lang="en-US" sz="3800" dirty="0" smtClean="0">
                <a:cs typeface="+mj-cs"/>
              </a:rPr>
              <a:t>Family health</a:t>
            </a:r>
          </a:p>
          <a:p>
            <a:pPr>
              <a:lnSpc>
                <a:spcPct val="80000"/>
              </a:lnSpc>
            </a:pPr>
            <a:r>
              <a:rPr lang="en-US" sz="3800" dirty="0" smtClean="0">
                <a:cs typeface="+mj-cs"/>
              </a:rPr>
              <a:t>Fluoridated drinking water</a:t>
            </a:r>
          </a:p>
          <a:p>
            <a:pPr>
              <a:lnSpc>
                <a:spcPct val="70000"/>
              </a:lnSpc>
            </a:pPr>
            <a:r>
              <a:rPr lang="en-US" sz="3800" dirty="0" smtClean="0">
                <a:cs typeface="+mj-cs"/>
              </a:rPr>
              <a:t>Understanding tobacco use as a health hazard</a:t>
            </a:r>
          </a:p>
          <a:p>
            <a:pPr>
              <a:lnSpc>
                <a:spcPct val="90000"/>
              </a:lnSpc>
              <a:buFontTx/>
              <a:buNone/>
            </a:pPr>
            <a:r>
              <a:rPr lang="en-US" sz="3800" dirty="0" smtClean="0">
                <a:cs typeface="+mj-cs"/>
              </a:rPr>
              <a:t>	</a:t>
            </a:r>
          </a:p>
          <a:p>
            <a:pPr>
              <a:lnSpc>
                <a:spcPct val="90000"/>
              </a:lnSpc>
              <a:buFontTx/>
              <a:buNone/>
            </a:pPr>
            <a:r>
              <a:rPr lang="en-US" sz="2800" b="1" dirty="0" smtClean="0"/>
              <a:t>			</a:t>
            </a:r>
          </a:p>
          <a:p>
            <a:pPr>
              <a:lnSpc>
                <a:spcPct val="90000"/>
              </a:lnSpc>
              <a:buFontTx/>
              <a:buNone/>
            </a:pPr>
            <a:r>
              <a:rPr lang="en-US" b="1" dirty="0" smtClean="0"/>
              <a:t>		</a:t>
            </a:r>
          </a:p>
          <a:p>
            <a:pPr>
              <a:lnSpc>
                <a:spcPct val="90000"/>
              </a:lnSpc>
              <a:buFontTx/>
              <a:buNone/>
            </a:pPr>
            <a:endParaRPr lang="en-US" b="1" dirty="0" smtClean="0"/>
          </a:p>
          <a:p>
            <a:pPr>
              <a:lnSpc>
                <a:spcPct val="90000"/>
              </a:lnSpc>
              <a:buFontTx/>
              <a:buNone/>
            </a:pPr>
            <a:r>
              <a:rPr lang="en-US" b="1" dirty="0" smtClean="0"/>
              <a:t> </a:t>
            </a:r>
            <a:endParaRPr lang="en-US" sz="2400" b="1" dirty="0" smtClean="0"/>
          </a:p>
          <a:p>
            <a:pPr>
              <a:lnSpc>
                <a:spcPct val="90000"/>
              </a:lnSpc>
              <a:buFontTx/>
              <a:buNone/>
            </a:pPr>
            <a:endParaRPr lang="en-US" b="1" dirty="0" smtClean="0"/>
          </a:p>
        </p:txBody>
      </p:sp>
      <p:sp>
        <p:nvSpPr>
          <p:cNvPr id="53252" name="Text Box 4"/>
          <p:cNvSpPr txBox="1">
            <a:spLocks noChangeArrowheads="1"/>
          </p:cNvSpPr>
          <p:nvPr/>
        </p:nvSpPr>
        <p:spPr bwMode="auto">
          <a:xfrm>
            <a:off x="2514600" y="64008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sz="2000"/>
          </a:p>
        </p:txBody>
      </p:sp>
    </p:spTree>
    <p:extLst>
      <p:ext uri="{BB962C8B-B14F-4D97-AF65-F5344CB8AC3E}">
        <p14:creationId xmlns:p14="http://schemas.microsoft.com/office/powerpoint/2010/main" val="1400239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19100" y="152400"/>
            <a:ext cx="8229600" cy="1295400"/>
          </a:xfrm>
        </p:spPr>
        <p:txBody>
          <a:bodyPr>
            <a:normAutofit fontScale="90000"/>
          </a:bodyPr>
          <a:lstStyle/>
          <a:p>
            <a:r>
              <a:rPr lang="fa-IR" sz="3600" dirty="0" smtClean="0">
                <a:solidFill>
                  <a:srgbClr val="00B050"/>
                </a:solidFill>
              </a:rPr>
              <a:t>مهارتهای ضروری</a:t>
            </a:r>
            <a:r>
              <a:rPr lang="fa-IR" sz="3600" dirty="0">
                <a:solidFill>
                  <a:srgbClr val="00B050"/>
                </a:solidFill>
              </a:rPr>
              <a:t>(انواع شایستگی های </a:t>
            </a:r>
            <a:r>
              <a:rPr lang="fa-IR" dirty="0">
                <a:solidFill>
                  <a:srgbClr val="00B050"/>
                </a:solidFill>
              </a:rPr>
              <a:t>ضروری) </a:t>
            </a:r>
            <a:r>
              <a:rPr lang="en-US" dirty="0"/>
              <a:t/>
            </a:r>
            <a:br>
              <a:rPr lang="en-US" dirty="0"/>
            </a:br>
            <a:r>
              <a:rPr lang="fa-IR" dirty="0">
                <a:solidFill>
                  <a:srgbClr val="00B050"/>
                </a:solidFill>
              </a:rPr>
              <a:t/>
            </a:r>
            <a:br>
              <a:rPr lang="fa-IR" dirty="0">
                <a:solidFill>
                  <a:srgbClr val="00B050"/>
                </a:solidFill>
              </a:rPr>
            </a:br>
            <a:endParaRPr lang="en-US" dirty="0" smtClean="0"/>
          </a:p>
        </p:txBody>
      </p:sp>
      <p:sp>
        <p:nvSpPr>
          <p:cNvPr id="56323" name="Content Placeholder 2"/>
          <p:cNvSpPr>
            <a:spLocks noGrp="1"/>
          </p:cNvSpPr>
          <p:nvPr>
            <p:ph idx="1"/>
          </p:nvPr>
        </p:nvSpPr>
        <p:spPr>
          <a:xfrm>
            <a:off x="304800" y="762000"/>
            <a:ext cx="8458200" cy="5181600"/>
          </a:xfrm>
        </p:spPr>
        <p:txBody>
          <a:bodyPr>
            <a:normAutofit fontScale="92500" lnSpcReduction="10000"/>
          </a:bodyPr>
          <a:lstStyle/>
          <a:p>
            <a:pPr algn="r"/>
            <a:r>
              <a:rPr lang="fa-IR" dirty="0" smtClean="0"/>
              <a:t>1</a:t>
            </a:r>
            <a:r>
              <a:rPr lang="fa-IR" sz="2800" dirty="0" smtClean="0">
                <a:cs typeface="B Nazanin" panose="00000400000000000000" pitchFamily="2" charset="-78"/>
              </a:rPr>
              <a:t>-  مهارت ارتباطی</a:t>
            </a:r>
          </a:p>
          <a:p>
            <a:pPr algn="r"/>
            <a:r>
              <a:rPr lang="fa-IR" sz="2800" dirty="0" smtClean="0">
                <a:cs typeface="B Nazanin" panose="00000400000000000000" pitchFamily="2" charset="-78"/>
              </a:rPr>
              <a:t>2- مهارت اجتماعی و فرهنگی</a:t>
            </a:r>
          </a:p>
          <a:p>
            <a:pPr algn="r"/>
            <a:r>
              <a:rPr lang="fa-IR" sz="2800" dirty="0" smtClean="0">
                <a:cs typeface="B Nazanin" panose="00000400000000000000" pitchFamily="2" charset="-78"/>
              </a:rPr>
              <a:t>3- مهارت بالینی</a:t>
            </a:r>
          </a:p>
          <a:p>
            <a:pPr algn="r"/>
            <a:r>
              <a:rPr lang="fa-IR" sz="2800" dirty="0" smtClean="0">
                <a:cs typeface="B Nazanin" panose="00000400000000000000" pitchFamily="2" charset="-78"/>
              </a:rPr>
              <a:t>4- مهارت اپیدمیولوژی</a:t>
            </a:r>
          </a:p>
          <a:p>
            <a:pPr algn="r"/>
            <a:r>
              <a:rPr lang="fa-IR" sz="2800" dirty="0" smtClean="0">
                <a:cs typeface="B Nazanin" panose="00000400000000000000" pitchFamily="2" charset="-78"/>
              </a:rPr>
              <a:t>5- مهارت مدیریتی</a:t>
            </a:r>
          </a:p>
          <a:p>
            <a:pPr algn="r"/>
            <a:r>
              <a:rPr lang="fa-IR" sz="2800" dirty="0">
                <a:cs typeface="B Nazanin" panose="00000400000000000000" pitchFamily="2" charset="-78"/>
              </a:rPr>
              <a:t>6- مهارت رهبری</a:t>
            </a:r>
            <a:r>
              <a:rPr lang="en-US" sz="2800" dirty="0">
                <a:cs typeface="B Nazanin" panose="00000400000000000000" pitchFamily="2" charset="-78"/>
              </a:rPr>
              <a:t> </a:t>
            </a:r>
          </a:p>
          <a:p>
            <a:pPr marL="3657600" lvl="8" indent="0" algn="r">
              <a:buNone/>
            </a:pPr>
            <a:r>
              <a:rPr lang="fa-IR" sz="2800" dirty="0" smtClean="0">
                <a:cs typeface="B Nazanin" panose="00000400000000000000" pitchFamily="2" charset="-78"/>
              </a:rPr>
              <a:t>7- مهارت آموزشی</a:t>
            </a:r>
          </a:p>
          <a:p>
            <a:pPr marL="3657600" lvl="8" indent="0" algn="r">
              <a:buNone/>
            </a:pPr>
            <a:r>
              <a:rPr lang="fa-IR" sz="2800" dirty="0" smtClean="0">
                <a:cs typeface="B Nazanin" panose="00000400000000000000" pitchFamily="2" charset="-78"/>
              </a:rPr>
              <a:t>8-مهارت تصمیم گیری</a:t>
            </a:r>
          </a:p>
          <a:p>
            <a:pPr marL="3657600" lvl="8" indent="0" algn="r">
              <a:buNone/>
            </a:pPr>
            <a:r>
              <a:rPr lang="fa-IR" sz="2800" dirty="0" smtClean="0">
                <a:cs typeface="B Nazanin" panose="00000400000000000000" pitchFamily="2" charset="-78"/>
              </a:rPr>
              <a:t>9- مهارت کار گروهی</a:t>
            </a:r>
          </a:p>
          <a:p>
            <a:pPr marL="3657600" lvl="8" indent="0" algn="r">
              <a:buNone/>
            </a:pPr>
            <a:r>
              <a:rPr lang="fa-IR" sz="2800" dirty="0" smtClean="0">
                <a:cs typeface="B Nazanin" panose="00000400000000000000" pitchFamily="2" charset="-78"/>
              </a:rPr>
              <a:t>10- مهارت پژوهشی</a:t>
            </a:r>
          </a:p>
          <a:p>
            <a:pPr marL="3657600" lvl="8" indent="0" algn="r">
              <a:buNone/>
            </a:pPr>
            <a:r>
              <a:rPr lang="fa-IR" sz="2800" dirty="0" smtClean="0">
                <a:cs typeface="B Nazanin" panose="00000400000000000000" pitchFamily="2" charset="-78"/>
              </a:rPr>
              <a:t>11-مهارت ارزشیابی</a:t>
            </a:r>
            <a:endParaRPr lang="en-US" sz="2800" dirty="0" smtClean="0">
              <a:cs typeface="B Nazanin" panose="00000400000000000000" pitchFamily="2" charset="-78"/>
            </a:endParaRPr>
          </a:p>
        </p:txBody>
      </p:sp>
    </p:spTree>
    <p:extLst>
      <p:ext uri="{BB962C8B-B14F-4D97-AF65-F5344CB8AC3E}">
        <p14:creationId xmlns:p14="http://schemas.microsoft.com/office/powerpoint/2010/main" val="33156732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599"/>
            <a:ext cx="7772400" cy="990601"/>
          </a:xfrm>
        </p:spPr>
        <p:txBody>
          <a:bodyPr>
            <a:normAutofit/>
          </a:bodyPr>
          <a:lstStyle/>
          <a:p>
            <a:r>
              <a:rPr lang="fa-IR" sz="3200" dirty="0"/>
              <a:t>شایستگی ها ی ارایه دهندگان مراقبت های سلامت</a:t>
            </a:r>
            <a:endParaRPr lang="en-US" sz="3200" dirty="0"/>
          </a:p>
        </p:txBody>
      </p:sp>
      <p:sp>
        <p:nvSpPr>
          <p:cNvPr id="3" name="Subtitle 2"/>
          <p:cNvSpPr>
            <a:spLocks noGrp="1"/>
          </p:cNvSpPr>
          <p:nvPr>
            <p:ph type="subTitle" idx="1"/>
          </p:nvPr>
        </p:nvSpPr>
        <p:spPr>
          <a:xfrm>
            <a:off x="457200" y="1371600"/>
            <a:ext cx="8001000" cy="4724400"/>
          </a:xfrm>
        </p:spPr>
        <p:txBody>
          <a:bodyPr>
            <a:normAutofit fontScale="85000" lnSpcReduction="10000"/>
          </a:bodyPr>
          <a:lstStyle/>
          <a:p>
            <a:pPr algn="r"/>
            <a:r>
              <a:rPr lang="fa-IR" dirty="0" smtClean="0">
                <a:solidFill>
                  <a:schemeClr val="tx1"/>
                </a:solidFill>
              </a:rPr>
              <a:t>بر اساس تعریف سازمان بهداشت جهانی در سال 1948، </a:t>
            </a:r>
            <a:r>
              <a:rPr lang="fa-IR" dirty="0" smtClean="0">
                <a:solidFill>
                  <a:srgbClr val="92D050"/>
                </a:solidFill>
              </a:rPr>
              <a:t>سلامت</a:t>
            </a:r>
            <a:r>
              <a:rPr lang="fa-IR" dirty="0" smtClean="0">
                <a:solidFill>
                  <a:schemeClr val="tx1"/>
                </a:solidFill>
              </a:rPr>
              <a:t> عبارت است از: آسایش کامل جسمی، روانی، اجتماعی و نه تنها بیمار یا معلول نبودن. همچنین در سال 1979 میلادی سازمان بهداشت جهانی، علاوه بر ابعاد ذکر شده، بعد سلامت معنوی که تضمین­کننده و تکمیل­کننده طیف سلامت کامل است را اضافه نمود. از طرفی با مشخص شدن </a:t>
            </a:r>
            <a:r>
              <a:rPr lang="fa-IR" dirty="0" smtClean="0">
                <a:solidFill>
                  <a:srgbClr val="FF0000"/>
                </a:solidFill>
              </a:rPr>
              <a:t>تعیین کننده های سلامت</a:t>
            </a:r>
            <a:r>
              <a:rPr lang="fa-IR" dirty="0" smtClean="0">
                <a:solidFill>
                  <a:schemeClr val="tx1"/>
                </a:solidFill>
              </a:rPr>
              <a:t> که عبارتند از: عوامل ژنتیکی، محیط، سبک زندگی، عوامل اقتصادی و اجتماعی و کمیت و کفیت خدمات بهداشتی- درمانی، و میزان نقش هر یک از آنها در ارتقای سلامت  و همچنین با توجه </a:t>
            </a:r>
            <a:r>
              <a:rPr lang="fa-IR" dirty="0" smtClean="0">
                <a:solidFill>
                  <a:srgbClr val="00B050"/>
                </a:solidFill>
              </a:rPr>
              <a:t>به اصلاحات اساسی در کمیت و کیفیت خدمات بهداشتی</a:t>
            </a:r>
            <a:r>
              <a:rPr lang="fa-IR" dirty="0" smtClean="0">
                <a:solidFill>
                  <a:schemeClr val="tx1"/>
                </a:solidFill>
              </a:rPr>
              <a:t>- درمانی تحت عنوان مراقبتهای بهداشتی اولیه که در سال 1978 در الماتی قزاقستان به تصویب اکثر کشور های جهان رسید.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400"/>
          </a:xfrm>
        </p:spPr>
        <p:txBody>
          <a:bodyPr>
            <a:normAutofit/>
          </a:bodyPr>
          <a:lstStyle/>
          <a:p>
            <a:r>
              <a:rPr lang="fa-IR" sz="3200" dirty="0"/>
              <a:t>شایستگی ها ی ارایه دهندگان مراقبت های سلامت</a:t>
            </a:r>
            <a:endParaRPr lang="en-US" sz="3200" dirty="0"/>
          </a:p>
        </p:txBody>
      </p:sp>
      <p:sp>
        <p:nvSpPr>
          <p:cNvPr id="3" name="Subtitle 2"/>
          <p:cNvSpPr>
            <a:spLocks noGrp="1"/>
          </p:cNvSpPr>
          <p:nvPr>
            <p:ph type="subTitle" idx="1"/>
          </p:nvPr>
        </p:nvSpPr>
        <p:spPr>
          <a:xfrm>
            <a:off x="1066800" y="1295400"/>
            <a:ext cx="7239000" cy="4876800"/>
          </a:xfrm>
        </p:spPr>
        <p:txBody>
          <a:bodyPr>
            <a:normAutofit fontScale="92500" lnSpcReduction="20000"/>
          </a:bodyPr>
          <a:lstStyle/>
          <a:p>
            <a:pPr algn="r"/>
            <a:r>
              <a:rPr lang="fa-IR" dirty="0" smtClean="0">
                <a:solidFill>
                  <a:schemeClr val="tx1"/>
                </a:solidFill>
              </a:rPr>
              <a:t>بنابراین پزشکی امروز فقط درمان بیمار و یا بیماران نیست، بلکه پزشکی امروز بایستی بر اساس شناختی که از </a:t>
            </a:r>
            <a:r>
              <a:rPr lang="fa-IR" i="1" dirty="0" smtClean="0">
                <a:solidFill>
                  <a:srgbClr val="FFC000"/>
                </a:solidFill>
              </a:rPr>
              <a:t>تعیین کننده های سلامت </a:t>
            </a:r>
            <a:r>
              <a:rPr lang="fa-IR" dirty="0" smtClean="0">
                <a:solidFill>
                  <a:schemeClr val="tx1"/>
                </a:solidFill>
              </a:rPr>
              <a:t>و </a:t>
            </a:r>
            <a:r>
              <a:rPr lang="fa-IR" dirty="0" smtClean="0">
                <a:solidFill>
                  <a:srgbClr val="00B050"/>
                </a:solidFill>
              </a:rPr>
              <a:t>مراقبت های اولیه بهداشتی دارد </a:t>
            </a:r>
            <a:r>
              <a:rPr lang="fa-IR" dirty="0" smtClean="0">
                <a:solidFill>
                  <a:schemeClr val="tx1"/>
                </a:solidFill>
              </a:rPr>
              <a:t>به دنبال ارتقاء، حفظ و تامین سلامتی مردم باشد، که این می طلبد ارایه دهندگان خدمات سلامت در حال تحصیل  علاوه بر مهارت درمانی مهارتهای دیگری را آموزش ببیند و در دوران خدمت بکار گیرد دارد. بنابراین رسیدن به هدف اصلی یعنی سلامت کامل از طریق ارتقاء، تامین و حفظ سلامتی نیازمند هماهنگی و برنامه ریزی و اطلاع کامل از تاثیر هریک از تعیین کنند های سلامت دارد که بسیاری از آنها جنبه غیر پزشکی دارند، می باشد.</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fa-IR" sz="3600" b="1" dirty="0" smtClean="0"/>
              <a:t>فهرست مطالب</a:t>
            </a:r>
            <a:endParaRPr lang="en-US" dirty="0" smtClean="0"/>
          </a:p>
        </p:txBody>
      </p:sp>
      <p:sp>
        <p:nvSpPr>
          <p:cNvPr id="17411" name="Rectangle 3"/>
          <p:cNvSpPr>
            <a:spLocks noGrp="1" noChangeArrowheads="1"/>
          </p:cNvSpPr>
          <p:nvPr>
            <p:ph type="body" idx="1"/>
          </p:nvPr>
        </p:nvSpPr>
        <p:spPr>
          <a:xfrm>
            <a:off x="457200" y="1600200"/>
            <a:ext cx="8382000" cy="4525963"/>
          </a:xfrm>
        </p:spPr>
        <p:txBody>
          <a:bodyPr>
            <a:normAutofit fontScale="92500" lnSpcReduction="20000"/>
          </a:bodyPr>
          <a:lstStyle/>
          <a:p>
            <a:pPr algn="r" eaLnBrk="1" hangingPunct="1">
              <a:buFontTx/>
              <a:buNone/>
            </a:pPr>
            <a:r>
              <a:rPr lang="fa-IR" dirty="0" smtClean="0"/>
              <a:t>1- مقدمه</a:t>
            </a:r>
            <a:endParaRPr lang="en-US" dirty="0" smtClean="0"/>
          </a:p>
          <a:p>
            <a:pPr algn="r">
              <a:buNone/>
            </a:pPr>
            <a:r>
              <a:rPr lang="fa-IR" dirty="0" smtClean="0"/>
              <a:t>2- تعریف سلامتی</a:t>
            </a:r>
            <a:endParaRPr lang="en-US" dirty="0" smtClean="0"/>
          </a:p>
          <a:p>
            <a:pPr algn="r">
              <a:buNone/>
            </a:pPr>
            <a:r>
              <a:rPr lang="fa-IR" dirty="0" smtClean="0"/>
              <a:t>3- </a:t>
            </a:r>
            <a:r>
              <a:rPr lang="fa-IR" dirty="0"/>
              <a:t>تعیین کننده های سلامت</a:t>
            </a:r>
          </a:p>
          <a:p>
            <a:pPr algn="r">
              <a:buNone/>
            </a:pPr>
            <a:r>
              <a:rPr lang="fa-IR" dirty="0" smtClean="0"/>
              <a:t>4- نظام سلامت</a:t>
            </a:r>
            <a:endParaRPr lang="en-US" dirty="0" smtClean="0"/>
          </a:p>
          <a:p>
            <a:pPr algn="r">
              <a:buNone/>
            </a:pPr>
            <a:r>
              <a:rPr lang="fa-IR" dirty="0" smtClean="0"/>
              <a:t>5-مفهوم علم بهداشت</a:t>
            </a:r>
          </a:p>
          <a:p>
            <a:pPr algn="r">
              <a:buNone/>
            </a:pPr>
            <a:r>
              <a:rPr lang="fa-IR" dirty="0" smtClean="0"/>
              <a:t>6-مفهوم و سطوح پیشگیری</a:t>
            </a:r>
          </a:p>
          <a:p>
            <a:pPr algn="r">
              <a:buNone/>
            </a:pPr>
            <a:r>
              <a:rPr lang="fa-IR" dirty="0"/>
              <a:t>و ارایه دهندگان مراقبت های سلامت</a:t>
            </a:r>
            <a:r>
              <a:rPr lang="en-US" dirty="0" smtClean="0"/>
              <a:t> </a:t>
            </a:r>
            <a:r>
              <a:rPr lang="fa-IR" dirty="0" smtClean="0"/>
              <a:t>7-مفهوم </a:t>
            </a:r>
            <a:r>
              <a:rPr lang="fa-IR" dirty="0"/>
              <a:t>شایستگی</a:t>
            </a:r>
            <a:endParaRPr lang="en-US" dirty="0"/>
          </a:p>
          <a:p>
            <a:pPr algn="r">
              <a:buNone/>
            </a:pPr>
            <a:r>
              <a:rPr lang="fa-IR" dirty="0" smtClean="0"/>
              <a:t>چرایی )</a:t>
            </a:r>
            <a:r>
              <a:rPr lang="en-US" dirty="0" smtClean="0"/>
              <a:t> )</a:t>
            </a:r>
            <a:r>
              <a:rPr lang="fa-IR" dirty="0" smtClean="0"/>
              <a:t>8-ضرورتها و بایدهای شایستگی</a:t>
            </a:r>
          </a:p>
          <a:p>
            <a:pPr algn="r">
              <a:buNone/>
            </a:pPr>
            <a:r>
              <a:rPr lang="fa-IR" dirty="0" smtClean="0"/>
              <a:t>( مهارتها)</a:t>
            </a:r>
            <a:r>
              <a:rPr lang="en-US" dirty="0" smtClean="0"/>
              <a:t> </a:t>
            </a:r>
            <a:r>
              <a:rPr lang="fa-IR" dirty="0" smtClean="0"/>
              <a:t>9-اشنایی با شایستگی های ضروری</a:t>
            </a:r>
            <a:endParaRPr lang="en-US" dirty="0" smtClean="0"/>
          </a:p>
        </p:txBody>
      </p:sp>
    </p:spTree>
    <p:extLst>
      <p:ext uri="{BB962C8B-B14F-4D97-AF65-F5344CB8AC3E}">
        <p14:creationId xmlns:p14="http://schemas.microsoft.com/office/powerpoint/2010/main" val="3871001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609600"/>
          </a:xfrm>
        </p:spPr>
        <p:txBody>
          <a:bodyPr>
            <a:normAutofit/>
          </a:bodyPr>
          <a:lstStyle/>
          <a:p>
            <a:r>
              <a:rPr lang="fa-IR" sz="3200" dirty="0" smtClean="0">
                <a:solidFill>
                  <a:srgbClr val="00B050"/>
                </a:solidFill>
              </a:rPr>
              <a:t>1- مهارت بالینی</a:t>
            </a:r>
            <a:endParaRPr lang="en-US" sz="3200" b="1" dirty="0"/>
          </a:p>
        </p:txBody>
      </p:sp>
      <p:sp>
        <p:nvSpPr>
          <p:cNvPr id="3" name="Subtitle 2"/>
          <p:cNvSpPr>
            <a:spLocks noGrp="1"/>
          </p:cNvSpPr>
          <p:nvPr>
            <p:ph type="subTitle" idx="1"/>
          </p:nvPr>
        </p:nvSpPr>
        <p:spPr>
          <a:xfrm>
            <a:off x="1066800" y="762000"/>
            <a:ext cx="7086600" cy="5867400"/>
          </a:xfrm>
        </p:spPr>
        <p:txBody>
          <a:bodyPr>
            <a:noAutofit/>
          </a:bodyPr>
          <a:lstStyle/>
          <a:p>
            <a:pPr algn="r" rtl="1"/>
            <a:r>
              <a:rPr lang="ar-SA" sz="2000" dirty="0" smtClean="0">
                <a:cs typeface="0 Nazanin" pitchFamily="2" charset="-78"/>
              </a:rPr>
              <a:t> </a:t>
            </a:r>
            <a:r>
              <a:rPr lang="ar-SA" sz="2000" dirty="0" smtClean="0">
                <a:solidFill>
                  <a:schemeClr val="tx1"/>
                </a:solidFill>
                <a:cs typeface="B Nazanin" panose="00000400000000000000" pitchFamily="2" charset="-78"/>
              </a:rPr>
              <a:t>اين مهارت طي هفت سال آموزش مداوم و مطالعه دروس مختلف و كارآموزيها و  كارورزيهاي بخشهاي باليني و بهداشتي حاصل مي شود، در واقع شايد يكي از مهمترين مهارتهايي كه از يك </a:t>
            </a:r>
            <a:r>
              <a:rPr lang="fa-IR" sz="2000" dirty="0">
                <a:solidFill>
                  <a:schemeClr val="tx1"/>
                </a:solidFill>
              </a:rPr>
              <a:t>ارایه دهندگان خدمات سلامت </a:t>
            </a:r>
            <a:r>
              <a:rPr lang="ar-SA" sz="2000" dirty="0" smtClean="0">
                <a:solidFill>
                  <a:schemeClr val="tx1"/>
                </a:solidFill>
                <a:cs typeface="B Nazanin" panose="00000400000000000000" pitchFamily="2" charset="-78"/>
              </a:rPr>
              <a:t>انتظار ميرود، همين </a:t>
            </a:r>
            <a:r>
              <a:rPr lang="ar-SA" sz="2000" b="1" u="sng" dirty="0" smtClean="0">
                <a:solidFill>
                  <a:schemeClr val="tx1"/>
                </a:solidFill>
                <a:cs typeface="B Nazanin" panose="00000400000000000000" pitchFamily="2" charset="-78"/>
              </a:rPr>
              <a:t>مراقبت پزشكي</a:t>
            </a:r>
            <a:r>
              <a:rPr lang="ar-SA" sz="2000" dirty="0" smtClean="0">
                <a:solidFill>
                  <a:schemeClr val="tx1"/>
                </a:solidFill>
                <a:cs typeface="B Nazanin" panose="00000400000000000000" pitchFamily="2" charset="-78"/>
              </a:rPr>
              <a:t> او باشد، وبايد اين وظيفه را بخوبي انجام دهد. ذكر اين نكته لازم است كه كسب اين مهارت تنها به منظور </a:t>
            </a:r>
            <a:r>
              <a:rPr lang="ar-SA" sz="2000" b="1" dirty="0" smtClean="0">
                <a:solidFill>
                  <a:schemeClr val="tx1"/>
                </a:solidFill>
                <a:cs typeface="B Nazanin" panose="00000400000000000000" pitchFamily="2" charset="-78"/>
              </a:rPr>
              <a:t>درمان</a:t>
            </a:r>
            <a:r>
              <a:rPr lang="ar-SA" sz="2000" dirty="0" smtClean="0">
                <a:solidFill>
                  <a:schemeClr val="tx1"/>
                </a:solidFill>
                <a:cs typeface="B Nazanin" panose="00000400000000000000" pitchFamily="2" charset="-78"/>
              </a:rPr>
              <a:t> افراد نيست بلكه كسب آن بمنظور </a:t>
            </a:r>
            <a:r>
              <a:rPr lang="ar-SA" sz="2000" b="1" dirty="0" smtClean="0">
                <a:solidFill>
                  <a:schemeClr val="tx1"/>
                </a:solidFill>
                <a:cs typeface="B Nazanin" panose="00000400000000000000" pitchFamily="2" charset="-78"/>
              </a:rPr>
              <a:t>كنترل وقوع بيماريها و بخصوص بيماريهاي مزمن</a:t>
            </a:r>
            <a:r>
              <a:rPr lang="ar-SA" sz="2000" dirty="0" smtClean="0">
                <a:solidFill>
                  <a:schemeClr val="tx1"/>
                </a:solidFill>
                <a:cs typeface="B Nazanin" panose="00000400000000000000" pitchFamily="2" charset="-78"/>
              </a:rPr>
              <a:t> در جامعه مي باشد، بنابراين موفقيت زماني حاصل مي شود كه يك پزشك در رابطه با بيماريها موضوعات زير را بداند:</a:t>
            </a:r>
            <a:endParaRPr lang="en-US" sz="2000" dirty="0" smtClean="0">
              <a:solidFill>
                <a:schemeClr val="tx1"/>
              </a:solidFill>
              <a:cs typeface="B Nazanin" panose="00000400000000000000" pitchFamily="2" charset="-78"/>
            </a:endParaRPr>
          </a:p>
          <a:p>
            <a:pPr algn="r" rtl="1"/>
            <a:r>
              <a:rPr lang="ar-SA" sz="2000" b="1" dirty="0" smtClean="0">
                <a:solidFill>
                  <a:schemeClr val="tx1"/>
                </a:solidFill>
                <a:cs typeface="B Nazanin" panose="00000400000000000000" pitchFamily="2" charset="-78"/>
              </a:rPr>
              <a:t>آگاهي از علت بيماري</a:t>
            </a:r>
            <a:endParaRPr lang="en-US" sz="2000" b="1"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شناسايي و روش انتقال بيماري</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شناخت عوامل خطر</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شناسايي گروههاي در معرض خطر</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در دسترس بودن تدابير پيشگيري يا تشخيص زودرس</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درمان بيماريها</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نحوه اجراي اين تدابير در مورد اشخاص يا گروهها</a:t>
            </a:r>
            <a:endParaRPr lang="en-US" sz="2000" dirty="0" smtClean="0">
              <a:solidFill>
                <a:schemeClr val="tx1"/>
              </a:solidFill>
              <a:cs typeface="B Nazanin" panose="00000400000000000000" pitchFamily="2" charset="-78"/>
            </a:endParaRPr>
          </a:p>
          <a:p>
            <a:pPr lvl="0" algn="r" rtl="1"/>
            <a:r>
              <a:rPr lang="ar-SA" sz="2000" b="1" dirty="0" smtClean="0">
                <a:solidFill>
                  <a:schemeClr val="tx1"/>
                </a:solidFill>
                <a:cs typeface="B Nazanin" panose="00000400000000000000" pitchFamily="2" charset="-78"/>
              </a:rPr>
              <a:t>ارزشيابي مداوم روشهاي بكار گرفته شده و توسعه اين روشها</a:t>
            </a:r>
            <a:endParaRPr lang="en-US" sz="2000" dirty="0" smtClean="0">
              <a:solidFill>
                <a:schemeClr val="tx1"/>
              </a:solidFill>
              <a:cs typeface="B Nazanin" panose="00000400000000000000" pitchFamily="2" charset="-78"/>
            </a:endParaRPr>
          </a:p>
          <a:p>
            <a:pPr algn="r" rtl="1"/>
            <a:r>
              <a:rPr lang="ar-SA" sz="2000" dirty="0" smtClean="0">
                <a:solidFill>
                  <a:schemeClr val="tx1"/>
                </a:solidFill>
                <a:cs typeface="B Nazanin" panose="00000400000000000000" pitchFamily="2" charset="-78"/>
              </a:rPr>
              <a:t>       بنابراين پزشك از طريق </a:t>
            </a:r>
            <a:r>
              <a:rPr lang="ar-SA" sz="2000" b="1" dirty="0" smtClean="0">
                <a:solidFill>
                  <a:schemeClr val="tx1"/>
                </a:solidFill>
                <a:cs typeface="B Nazanin" panose="00000400000000000000" pitchFamily="2" charset="-78"/>
              </a:rPr>
              <a:t>مداخله هايي (</a:t>
            </a:r>
            <a:r>
              <a:rPr lang="en-US" sz="2000" b="1" dirty="0" smtClean="0">
                <a:solidFill>
                  <a:schemeClr val="tx1"/>
                </a:solidFill>
                <a:cs typeface="B Nazanin" panose="00000400000000000000" pitchFamily="2" charset="-78"/>
              </a:rPr>
              <a:t>interventions</a:t>
            </a:r>
            <a:r>
              <a:rPr lang="ar-SA" sz="2000" b="1" dirty="0" smtClean="0">
                <a:solidFill>
                  <a:schemeClr val="tx1"/>
                </a:solidFill>
                <a:cs typeface="B Nazanin" panose="00000400000000000000" pitchFamily="2" charset="-78"/>
              </a:rPr>
              <a:t> ) </a:t>
            </a:r>
            <a:r>
              <a:rPr lang="ar-SA" sz="2000" dirty="0" smtClean="0">
                <a:solidFill>
                  <a:schemeClr val="tx1"/>
                </a:solidFill>
                <a:cs typeface="B Nazanin" panose="00000400000000000000" pitchFamily="2" charset="-78"/>
              </a:rPr>
              <a:t>كه در مشكلات بهداشتي درماني انجام مي دهد مي تواند سطح سلامتي را ارتقاء دهد.</a:t>
            </a:r>
            <a:endParaRPr lang="en-US" sz="2000" dirty="0">
              <a:solidFill>
                <a:schemeClr val="tx1"/>
              </a:solidFill>
              <a:cs typeface="B Nazanin" panose="00000400000000000000" pitchFamily="2" charset="-78"/>
            </a:endParaRPr>
          </a:p>
        </p:txBody>
      </p:sp>
      <p:pic>
        <p:nvPicPr>
          <p:cNvPr id="4" name="Picture 10" descr="MM900163001[1]"/>
          <p:cNvPicPr>
            <a:picLocks noChangeAspect="1" noChangeArrowheads="1" noCrop="1"/>
          </p:cNvPicPr>
          <p:nvPr/>
        </p:nvPicPr>
        <p:blipFill>
          <a:blip r:embed="rId2"/>
          <a:srcRect/>
          <a:stretch>
            <a:fillRect/>
          </a:stretch>
        </p:blipFill>
        <p:spPr bwMode="auto">
          <a:xfrm>
            <a:off x="304800" y="0"/>
            <a:ext cx="1981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1"/>
            <a:ext cx="7772400" cy="914400"/>
          </a:xfrm>
        </p:spPr>
        <p:txBody>
          <a:bodyPr>
            <a:normAutofit fontScale="90000"/>
          </a:bodyPr>
          <a:lstStyle/>
          <a:p>
            <a:r>
              <a:rPr lang="fa-IR" sz="3200" dirty="0" smtClean="0">
                <a:solidFill>
                  <a:srgbClr val="FFC000"/>
                </a:solidFill>
              </a:rPr>
              <a:t>2- مهارت همه گیر شناسی (اپیدمیولوژی)</a:t>
            </a:r>
            <a:r>
              <a:rPr lang="en-US" sz="3200" dirty="0" smtClean="0">
                <a:solidFill>
                  <a:srgbClr val="FFC000"/>
                </a:solidFill>
              </a:rPr>
              <a:t/>
            </a:r>
            <a:br>
              <a:rPr lang="en-US" sz="3200" dirty="0" smtClean="0">
                <a:solidFill>
                  <a:srgbClr val="FFC000"/>
                </a:solidFill>
              </a:rPr>
            </a:br>
            <a:endParaRPr lang="en-US" sz="3200" b="1" dirty="0"/>
          </a:p>
        </p:txBody>
      </p:sp>
      <p:sp>
        <p:nvSpPr>
          <p:cNvPr id="3" name="Subtitle 2"/>
          <p:cNvSpPr>
            <a:spLocks noGrp="1"/>
          </p:cNvSpPr>
          <p:nvPr>
            <p:ph type="subTitle" idx="1"/>
          </p:nvPr>
        </p:nvSpPr>
        <p:spPr>
          <a:xfrm>
            <a:off x="990600" y="1066800"/>
            <a:ext cx="7086600" cy="5105400"/>
          </a:xfrm>
        </p:spPr>
        <p:txBody>
          <a:bodyPr>
            <a:normAutofit fontScale="70000" lnSpcReduction="20000"/>
          </a:bodyPr>
          <a:lstStyle/>
          <a:p>
            <a:pPr algn="r" rtl="1"/>
            <a:r>
              <a:rPr lang="ar-SA" dirty="0" smtClean="0">
                <a:solidFill>
                  <a:schemeClr val="tx1"/>
                </a:solidFill>
                <a:cs typeface="B Nazanin" panose="00000400000000000000" pitchFamily="2" charset="-78"/>
              </a:rPr>
              <a:t>بررسي يك همه گيري، فعاليتي سرشار از كنجكاوي و جستجو است و موفقيت  آن بستگي به جمع آوري خستگي ناپذير اطلاعات، تجزيه و تحليل دقيق آنها و تصميم گيري منطقي دارد. موارد زير  در گزارش احتمال وقوع همه گيريها رعايت مي شود:</a:t>
            </a:r>
            <a:endParaRPr lang="fa-IR" dirty="0" smtClean="0">
              <a:solidFill>
                <a:schemeClr val="tx1"/>
              </a:solidFill>
              <a:cs typeface="B Nazanin" panose="00000400000000000000" pitchFamily="2" charset="-78"/>
            </a:endParaRPr>
          </a:p>
          <a:p>
            <a:pPr algn="r" rtl="1"/>
            <a:endParaRPr lang="en-US" dirty="0" smtClean="0">
              <a:solidFill>
                <a:schemeClr val="tx1"/>
              </a:solidFill>
              <a:cs typeface="B Nazanin" panose="00000400000000000000" pitchFamily="2" charset="-78"/>
            </a:endParaRPr>
          </a:p>
          <a:p>
            <a:pPr algn="r" rtl="1"/>
            <a:r>
              <a:rPr lang="ar-SA" b="1" dirty="0" smtClean="0">
                <a:solidFill>
                  <a:schemeClr val="tx1"/>
                </a:solidFill>
                <a:cs typeface="B Nazanin" panose="00000400000000000000" pitchFamily="2" charset="-78"/>
              </a:rPr>
              <a:t>تحليلهاي اوليه</a:t>
            </a:r>
            <a:endParaRPr lang="en-US" b="1"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الف- تشخيص را به تاييد برسانيد، با مطالعات درمانگاهي و آزمايشگاهي تشخيص را تاييد كنيد.</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ب - وجود همه گيري را تاييد كنيد، با مقايسه بروز جاري بيماري با سطح گذشته آن معلوم كنيد كه آيا تعداد موارد بيماري افزايش يافته يا خير ؟</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ج - همه گيري را در رابطه با مكان، زمان و شخص توصيف كنيد.</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د  - فرضيه هايي را تنظيم و آزمايش كنيد، تعيين كنيد كه آيا همه گيري از نوع يك منبعي يا از نوع پيشرونده است.</a:t>
            </a:r>
            <a:endParaRPr lang="en-US" dirty="0" smtClean="0">
              <a:solidFill>
                <a:schemeClr val="tx1"/>
              </a:solidFill>
              <a:cs typeface="B Nazanin" panose="00000400000000000000" pitchFamily="2" charset="-78"/>
            </a:endParaRPr>
          </a:p>
          <a:p>
            <a:pPr rtl="1"/>
            <a:r>
              <a:rPr lang="ar-SA" dirty="0" smtClean="0">
                <a:cs typeface="0 Nazanin"/>
              </a:rPr>
              <a:t> </a:t>
            </a:r>
            <a:endParaRPr lang="en-US" dirty="0" smtClean="0">
              <a:cs typeface="0 Nazanin"/>
            </a:endParaRPr>
          </a:p>
          <a:p>
            <a:pPr algn="r"/>
            <a:endParaRPr lang="en-US" dirty="0">
              <a:solidFill>
                <a:srgbClr val="FFC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990600"/>
          </a:xfrm>
        </p:spPr>
        <p:txBody>
          <a:bodyPr>
            <a:normAutofit/>
          </a:bodyPr>
          <a:lstStyle/>
          <a:p>
            <a:r>
              <a:rPr lang="fa-IR" sz="3200" dirty="0" smtClean="0">
                <a:solidFill>
                  <a:srgbClr val="92D050"/>
                </a:solidFill>
              </a:rPr>
              <a:t>3- مهارت ارتباطی</a:t>
            </a:r>
            <a:endParaRPr lang="en-US" sz="3200" b="1" dirty="0"/>
          </a:p>
        </p:txBody>
      </p:sp>
      <p:sp>
        <p:nvSpPr>
          <p:cNvPr id="3" name="Subtitle 2"/>
          <p:cNvSpPr>
            <a:spLocks noGrp="1"/>
          </p:cNvSpPr>
          <p:nvPr>
            <p:ph type="subTitle" idx="1"/>
          </p:nvPr>
        </p:nvSpPr>
        <p:spPr>
          <a:xfrm>
            <a:off x="1066800" y="838200"/>
            <a:ext cx="7010400" cy="4800600"/>
          </a:xfrm>
        </p:spPr>
        <p:txBody>
          <a:bodyPr>
            <a:normAutofit fontScale="77500" lnSpcReduction="20000"/>
          </a:bodyPr>
          <a:lstStyle/>
          <a:p>
            <a:pPr algn="r"/>
            <a:r>
              <a:rPr lang="fa-IR" dirty="0" smtClean="0"/>
              <a:t>مهارت های ارتباطی خوب، برای ارایه خدمات بهداشتی- درمانی با کیفیت بالا، موثر و ایمن ضروری هستند. این مهارت ها برای جمع آوری اطلاعات، تشخیص، درمان و آموزش بیمار استفاده می شوند. تحقیقات اخیر نشان می دهد که زمانی که </a:t>
            </a:r>
            <a:r>
              <a:rPr lang="fa-IR" dirty="0">
                <a:solidFill>
                  <a:srgbClr val="00B050"/>
                </a:solidFill>
              </a:rPr>
              <a:t>ارایه دهندگان خدمات سلامت </a:t>
            </a:r>
            <a:r>
              <a:rPr lang="fa-IR" dirty="0" smtClean="0"/>
              <a:t>از مهارت های ارتباطی موثر استفاده بهره مند می شوند، هم </a:t>
            </a:r>
            <a:r>
              <a:rPr lang="fa-IR" dirty="0">
                <a:solidFill>
                  <a:schemeClr val="tx1"/>
                </a:solidFill>
              </a:rPr>
              <a:t>ارایه دهندگان خدمات سلامت </a:t>
            </a:r>
            <a:r>
              <a:rPr lang="fa-IR" dirty="0" smtClean="0"/>
              <a:t>و هم دریافت کنندگان خدمات سود می برند. نتیجه می گیرد که </a:t>
            </a:r>
            <a:r>
              <a:rPr lang="fa-IR" dirty="0">
                <a:solidFill>
                  <a:schemeClr val="tx1"/>
                </a:solidFill>
              </a:rPr>
              <a:t>ارایه دهندگان خدمات سلامت </a:t>
            </a:r>
            <a:r>
              <a:rPr lang="fa-IR" dirty="0" smtClean="0"/>
              <a:t>با داشتن مهارت موثر قادر خواهند بود که همدلی را منقل کرده و با بیمار رابطه درمانی ایجاد کند و مراقبت درمانی با کیفتی بالایی ارایه دهد. شواهدی بر منتفع شدن هر دوی </a:t>
            </a:r>
            <a:r>
              <a:rPr lang="fa-IR" dirty="0">
                <a:solidFill>
                  <a:schemeClr val="tx1"/>
                </a:solidFill>
              </a:rPr>
              <a:t>ارایه دهندگان خدمات سلامت </a:t>
            </a:r>
            <a:r>
              <a:rPr lang="fa-IR" dirty="0" smtClean="0"/>
              <a:t>و دریافت کننده خدمت از این ارتباط موثر وجود دارد. </a:t>
            </a:r>
            <a:r>
              <a:rPr lang="fa-IR" dirty="0">
                <a:solidFill>
                  <a:schemeClr val="tx1"/>
                </a:solidFill>
              </a:rPr>
              <a:t>ارایه دهندگان خدمات سلامت </a:t>
            </a:r>
            <a:r>
              <a:rPr lang="fa-IR" dirty="0" smtClean="0"/>
              <a:t>می تواند از طریق تفکر، نظارت بر خود و روش های آموزشی، مهارت های ارتباطات و مشاوره بهبود دهند. </a:t>
            </a:r>
            <a:br>
              <a:rPr lang="fa-IR" dirty="0" smtClean="0"/>
            </a:br>
            <a:r>
              <a:rPr lang="ar-SA" dirty="0" smtClean="0"/>
              <a:t> </a:t>
            </a:r>
            <a:endParaRPr lang="en-US" b="1" dirty="0">
              <a:solidFill>
                <a:srgbClr val="92D050"/>
              </a:solidFill>
            </a:endParaRPr>
          </a:p>
        </p:txBody>
      </p:sp>
      <p:pic>
        <p:nvPicPr>
          <p:cNvPr id="4" name="Picture 4" descr="j0078706"/>
          <p:cNvPicPr>
            <a:picLocks noChangeAspect="1" noChangeArrowheads="1"/>
          </p:cNvPicPr>
          <p:nvPr/>
        </p:nvPicPr>
        <p:blipFill>
          <a:blip r:embed="rId2"/>
          <a:srcRect/>
          <a:stretch>
            <a:fillRect/>
          </a:stretch>
        </p:blipFill>
        <p:spPr bwMode="auto">
          <a:xfrm>
            <a:off x="7086600" y="5500688"/>
            <a:ext cx="1719263" cy="119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990600"/>
          </a:xfrm>
        </p:spPr>
        <p:txBody>
          <a:bodyPr>
            <a:normAutofit/>
          </a:bodyPr>
          <a:lstStyle/>
          <a:p>
            <a:r>
              <a:rPr lang="fa-IR" sz="3200" dirty="0" smtClean="0">
                <a:solidFill>
                  <a:srgbClr val="C00000"/>
                </a:solidFill>
              </a:rPr>
              <a:t>4- مهارت آموزشی</a:t>
            </a:r>
            <a:endParaRPr lang="en-US" sz="3200" b="1" dirty="0"/>
          </a:p>
        </p:txBody>
      </p:sp>
      <p:sp>
        <p:nvSpPr>
          <p:cNvPr id="3" name="Subtitle 2"/>
          <p:cNvSpPr>
            <a:spLocks noGrp="1"/>
          </p:cNvSpPr>
          <p:nvPr>
            <p:ph type="subTitle" idx="1"/>
          </p:nvPr>
        </p:nvSpPr>
        <p:spPr>
          <a:xfrm>
            <a:off x="1371600" y="1143000"/>
            <a:ext cx="6934200" cy="4495800"/>
          </a:xfrm>
        </p:spPr>
        <p:txBody>
          <a:bodyPr>
            <a:normAutofit fontScale="70000" lnSpcReduction="20000"/>
          </a:bodyPr>
          <a:lstStyle/>
          <a:p>
            <a:pPr algn="r" rtl="1"/>
            <a:r>
              <a:rPr lang="ar-SA" dirty="0" smtClean="0">
                <a:solidFill>
                  <a:schemeClr val="tx1"/>
                </a:solidFill>
              </a:rPr>
              <a:t>يك </a:t>
            </a:r>
            <a:r>
              <a:rPr lang="fa-IR" dirty="0">
                <a:solidFill>
                  <a:schemeClr val="tx1"/>
                </a:solidFill>
              </a:rPr>
              <a:t>ارایه </a:t>
            </a:r>
            <a:r>
              <a:rPr lang="fa-IR" dirty="0" smtClean="0">
                <a:solidFill>
                  <a:schemeClr val="tx1"/>
                </a:solidFill>
              </a:rPr>
              <a:t>دهنده خدمت </a:t>
            </a:r>
            <a:r>
              <a:rPr lang="fa-IR" dirty="0">
                <a:solidFill>
                  <a:schemeClr val="tx1"/>
                </a:solidFill>
              </a:rPr>
              <a:t>سلامت </a:t>
            </a:r>
            <a:r>
              <a:rPr lang="ar-SA" dirty="0" smtClean="0">
                <a:solidFill>
                  <a:schemeClr val="tx1"/>
                </a:solidFill>
              </a:rPr>
              <a:t>خوب قبل از هر چيز بايستي يك معلم خوب باشد. </a:t>
            </a:r>
            <a:r>
              <a:rPr lang="fa-IR" dirty="0">
                <a:solidFill>
                  <a:schemeClr val="tx1"/>
                </a:solidFill>
              </a:rPr>
              <a:t>ارایه دهندگان خدمات سلامت </a:t>
            </a:r>
            <a:r>
              <a:rPr lang="ar-SA" dirty="0" smtClean="0">
                <a:solidFill>
                  <a:schemeClr val="tx1"/>
                </a:solidFill>
              </a:rPr>
              <a:t>ف</a:t>
            </a:r>
            <a:r>
              <a:rPr lang="fa-IR" dirty="0" smtClean="0">
                <a:solidFill>
                  <a:schemeClr val="tx1"/>
                </a:solidFill>
              </a:rPr>
              <a:t>ر</a:t>
            </a:r>
            <a:r>
              <a:rPr lang="ar-SA" dirty="0" smtClean="0">
                <a:solidFill>
                  <a:schemeClr val="tx1"/>
                </a:solidFill>
              </a:rPr>
              <a:t>دا بايد بيماران و جوامع تحت پوشش خود را درزمينه هاي بهداشتي آموزش دهند. اين امر براي اطلاع رساني، راهنمايي و تشويق مردم و تغيير در عادات و رفتار لازم است، زيرا بسياري از ناملايمات و مشكلات بهداشتي و درماني مردم بعلت رفتارهاي نامطلوب و غير بهداشتي (سنتي ) است</a:t>
            </a:r>
            <a:r>
              <a:rPr lang="fa-IR" dirty="0" smtClean="0">
                <a:solidFill>
                  <a:schemeClr val="tx1"/>
                </a:solidFill>
              </a:rPr>
              <a:t>.</a:t>
            </a:r>
            <a:endParaRPr lang="en-US" dirty="0" smtClean="0">
              <a:solidFill>
                <a:schemeClr val="tx1"/>
              </a:solidFill>
            </a:endParaRPr>
          </a:p>
          <a:p>
            <a:pPr algn="r" rtl="1"/>
            <a:r>
              <a:rPr lang="ar-SA" dirty="0" smtClean="0">
                <a:solidFill>
                  <a:schemeClr val="tx1"/>
                </a:solidFill>
              </a:rPr>
              <a:t>اهداف آموزش بهداشت شامل آگاه كردن و ايجاد انگيزه در مردم براي رسيدن به عاليترين درجه از سلامتي است. بنابراين براي تغيير دادن رفتارهاي نادرست و نامطلوب بهداشتي نياز به آموزش مكرر مردم است و اين موضوع به پزشكان برميگردد كه چگونه، چه موقع ، كجا و چه موضوعاتي را به مردم آموزش دهند. </a:t>
            </a:r>
            <a:r>
              <a:rPr lang="fa-IR" dirty="0">
                <a:solidFill>
                  <a:schemeClr val="tx1"/>
                </a:solidFill>
              </a:rPr>
              <a:t>ارایه دهندگان خدمات سلامت </a:t>
            </a:r>
            <a:r>
              <a:rPr lang="fa-IR" dirty="0" smtClean="0">
                <a:solidFill>
                  <a:schemeClr val="tx1"/>
                </a:solidFill>
              </a:rPr>
              <a:t>(</a:t>
            </a:r>
            <a:r>
              <a:rPr lang="ar-SA" dirty="0" smtClean="0">
                <a:solidFill>
                  <a:schemeClr val="tx1"/>
                </a:solidFill>
              </a:rPr>
              <a:t>پزشكان</a:t>
            </a:r>
            <a:r>
              <a:rPr lang="fa-IR" dirty="0" smtClean="0">
                <a:solidFill>
                  <a:schemeClr val="tx1"/>
                </a:solidFill>
              </a:rPr>
              <a:t>)</a:t>
            </a:r>
            <a:r>
              <a:rPr lang="ar-SA" dirty="0" smtClean="0">
                <a:solidFill>
                  <a:schemeClr val="tx1"/>
                </a:solidFill>
              </a:rPr>
              <a:t> بايستي با روشهاي مختلف آموزشي آشنايي لازم و كافي را داشته باشند و بدانند هنگام آموزش، چگونه با آنها ارتباط برقرار كنند.</a:t>
            </a:r>
            <a:endParaRPr lang="en-US" dirty="0" smtClean="0">
              <a:solidFill>
                <a:schemeClr val="tx1"/>
              </a:solidFill>
            </a:endParaRPr>
          </a:p>
          <a:p>
            <a:pPr algn="r"/>
            <a:endParaRPr lang="en-US"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990600"/>
          </a:xfrm>
        </p:spPr>
        <p:txBody>
          <a:bodyPr>
            <a:normAutofit/>
          </a:bodyPr>
          <a:lstStyle/>
          <a:p>
            <a:r>
              <a:rPr lang="fa-IR" sz="3200" dirty="0" smtClean="0">
                <a:solidFill>
                  <a:srgbClr val="00B050"/>
                </a:solidFill>
              </a:rPr>
              <a:t>5- مهارت رهبری و مدیریتی</a:t>
            </a:r>
            <a:endParaRPr lang="en-US" sz="3200" b="1" dirty="0"/>
          </a:p>
        </p:txBody>
      </p:sp>
      <p:sp>
        <p:nvSpPr>
          <p:cNvPr id="3" name="Subtitle 2"/>
          <p:cNvSpPr>
            <a:spLocks noGrp="1"/>
          </p:cNvSpPr>
          <p:nvPr>
            <p:ph type="subTitle" idx="1"/>
          </p:nvPr>
        </p:nvSpPr>
        <p:spPr>
          <a:xfrm>
            <a:off x="1295400" y="990600"/>
            <a:ext cx="6781800" cy="5410200"/>
          </a:xfrm>
        </p:spPr>
        <p:txBody>
          <a:bodyPr>
            <a:normAutofit fontScale="85000" lnSpcReduction="20000"/>
          </a:bodyPr>
          <a:lstStyle/>
          <a:p>
            <a:pPr algn="r"/>
            <a:r>
              <a:rPr lang="ar-SA" dirty="0" smtClean="0">
                <a:solidFill>
                  <a:schemeClr val="tx1"/>
                </a:solidFill>
                <a:cs typeface="B Nazanin" panose="00000400000000000000" pitchFamily="2" charset="-78"/>
              </a:rPr>
              <a:t>رهبري عاليترين نوع روابط گروهي است و به موجب آن، اجتماع ، عقايد، راهنمائيها و دستورهاي عده اي اندك يا شخصي معين را مي پذيرد تا به هدف و مقصود مشترك برسند. رهبري فرآيند نفوذ در افراد است، بطوري كه تلاش آنها را درجهت انجام كارها و رسيدن به اهداف مخصوص هدايت كند. به گفته هرسي و بلانچارد رهبري عبارت است از: عمل تاثير گذاري بر افراد، بطوريكه از روي ميل و علاقه براي تحقق اهداف گروهي تلاش كنند</a:t>
            </a:r>
            <a:r>
              <a:rPr lang="ar-SA" dirty="0" smtClean="0">
                <a:cs typeface="B Nazanin" panose="00000400000000000000" pitchFamily="2" charset="-78"/>
              </a:rPr>
              <a:t>. </a:t>
            </a:r>
            <a:endParaRPr lang="en-US" dirty="0" smtClean="0">
              <a:cs typeface="B Nazanin" panose="00000400000000000000" pitchFamily="2" charset="-78"/>
            </a:endParaRPr>
          </a:p>
          <a:p>
            <a:pPr algn="r"/>
            <a:endParaRPr lang="fa-IR" dirty="0" smtClean="0">
              <a:solidFill>
                <a:schemeClr val="tx1"/>
              </a:solidFill>
              <a:cs typeface="B Nazanin" panose="00000400000000000000" pitchFamily="2" charset="-78"/>
            </a:endParaRPr>
          </a:p>
          <a:p>
            <a:pPr algn="r"/>
            <a:endParaRPr lang="fa-IR" dirty="0" smtClean="0">
              <a:solidFill>
                <a:schemeClr val="tx1"/>
              </a:solidFill>
              <a:cs typeface="B Nazanin" panose="00000400000000000000" pitchFamily="2" charset="-78"/>
            </a:endParaRPr>
          </a:p>
          <a:p>
            <a:pPr algn="r"/>
            <a:r>
              <a:rPr lang="fa-IR" dirty="0" smtClean="0">
                <a:solidFill>
                  <a:schemeClr val="tx1"/>
                </a:solidFill>
                <a:cs typeface="B Nazanin" panose="00000400000000000000" pitchFamily="2" charset="-78"/>
              </a:rPr>
              <a:t>رهبری مقتدرانه </a:t>
            </a:r>
            <a:r>
              <a:rPr lang="fa-IR" dirty="0">
                <a:solidFill>
                  <a:srgbClr val="FF0000"/>
                </a:solidFill>
              </a:rPr>
              <a:t>ارایه دهندگان مراقبت های سلامت </a:t>
            </a:r>
            <a:r>
              <a:rPr lang="fa-IR" dirty="0" smtClean="0">
                <a:solidFill>
                  <a:schemeClr val="tx1"/>
                </a:solidFill>
                <a:cs typeface="B Nazanin" panose="00000400000000000000" pitchFamily="2" charset="-78"/>
              </a:rPr>
              <a:t>نقش بسیار زیادی در موفقیت ارایه خدمات بهداشتی- درمانی دارد. به موازات پیچیده شدن محیطهای ارایه خدمات بهداشتی- درمانیّ کسب مهارت رهبری برای </a:t>
            </a:r>
            <a:r>
              <a:rPr lang="fa-IR" dirty="0">
                <a:solidFill>
                  <a:srgbClr val="FF0000"/>
                </a:solidFill>
              </a:rPr>
              <a:t>ارایه دهندگان مراقبت های سلامت </a:t>
            </a:r>
            <a:r>
              <a:rPr lang="fa-IR" dirty="0" smtClean="0">
                <a:solidFill>
                  <a:schemeClr val="tx1"/>
                </a:solidFill>
                <a:cs typeface="B Nazanin" panose="00000400000000000000" pitchFamily="2" charset="-78"/>
              </a:rPr>
              <a:t>برای حل مشکلات و مدیریت و تصمیم سازی افزایش می یابد. </a:t>
            </a:r>
            <a:endParaRPr lang="en-US" dirty="0">
              <a:solidFill>
                <a:schemeClr val="tx1"/>
              </a:solidFill>
              <a:cs typeface="B Nazanin" panose="00000400000000000000" pitchFamily="2" charset="-78"/>
            </a:endParaRPr>
          </a:p>
        </p:txBody>
      </p:sp>
      <p:pic>
        <p:nvPicPr>
          <p:cNvPr id="4" name="Picture 4" descr="bs01584_"/>
          <p:cNvPicPr>
            <a:picLocks noChangeAspect="1" noChangeArrowheads="1"/>
          </p:cNvPicPr>
          <p:nvPr/>
        </p:nvPicPr>
        <p:blipFill>
          <a:blip r:embed="rId2"/>
          <a:srcRect/>
          <a:stretch>
            <a:fillRect/>
          </a:stretch>
        </p:blipFill>
        <p:spPr bwMode="auto">
          <a:xfrm>
            <a:off x="0" y="4572000"/>
            <a:ext cx="1371600"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609600"/>
          </a:xfrm>
        </p:spPr>
        <p:txBody>
          <a:bodyPr>
            <a:normAutofit/>
          </a:bodyPr>
          <a:lstStyle/>
          <a:p>
            <a:r>
              <a:rPr lang="fa-IR" sz="3200" dirty="0" smtClean="0">
                <a:solidFill>
                  <a:srgbClr val="FFC000"/>
                </a:solidFill>
              </a:rPr>
              <a:t>- مهارت تصمیم گیری</a:t>
            </a:r>
            <a:r>
              <a:rPr lang="en-US" sz="3200" dirty="0" smtClean="0">
                <a:solidFill>
                  <a:srgbClr val="FFC000"/>
                </a:solidFill>
              </a:rPr>
              <a:t>6</a:t>
            </a:r>
            <a:endParaRPr lang="en-US" sz="3200" dirty="0"/>
          </a:p>
        </p:txBody>
      </p:sp>
      <p:sp>
        <p:nvSpPr>
          <p:cNvPr id="3" name="Subtitle 2"/>
          <p:cNvSpPr>
            <a:spLocks noGrp="1"/>
          </p:cNvSpPr>
          <p:nvPr>
            <p:ph type="subTitle" idx="1"/>
          </p:nvPr>
        </p:nvSpPr>
        <p:spPr>
          <a:xfrm>
            <a:off x="1066800" y="838200"/>
            <a:ext cx="7010400" cy="5867400"/>
          </a:xfrm>
        </p:spPr>
        <p:txBody>
          <a:bodyPr>
            <a:noAutofit/>
          </a:bodyPr>
          <a:lstStyle/>
          <a:p>
            <a:pPr algn="r" rtl="1"/>
            <a:r>
              <a:rPr lang="ar-SA" sz="2000" dirty="0" smtClean="0">
                <a:solidFill>
                  <a:schemeClr val="tx1"/>
                </a:solidFill>
                <a:cs typeface="B Nazanin" panose="00000400000000000000" pitchFamily="2" charset="-78"/>
              </a:rPr>
              <a:t>تصميم گيري، يعني شناسايي و انتخاب مسير يا اقدام براي حل مسئله و آن از وظايف مهم مدير است. بعبارتي ديگر،  استفاده بهينه از تكنولوژي  جديد براي حل مشكلات بيماران يا جامعه با توجه به اثر بخشي و سودمندي آن .</a:t>
            </a:r>
            <a:endParaRPr lang="en-US" sz="2000" dirty="0" smtClean="0">
              <a:solidFill>
                <a:schemeClr val="tx1"/>
              </a:solidFill>
              <a:cs typeface="B Nazanin" panose="00000400000000000000" pitchFamily="2" charset="-78"/>
            </a:endParaRPr>
          </a:p>
          <a:p>
            <a:pPr algn="r" rtl="1"/>
            <a:r>
              <a:rPr lang="ar-SA" sz="2000" dirty="0" smtClean="0">
                <a:solidFill>
                  <a:schemeClr val="tx1"/>
                </a:solidFill>
                <a:cs typeface="B Nazanin" panose="00000400000000000000" pitchFamily="2" charset="-78"/>
              </a:rPr>
              <a:t>       يك مسئله زماني بوجود مي آيد كه در واقع يك پديده هنجار و پسنديده به يك پديده نابهنجار و ناپسند تبديل گشته يا، وضع موجود با وضع مورد نظر تفاوت داشته باشد.</a:t>
            </a:r>
            <a:endParaRPr lang="en-US" sz="2000" dirty="0" smtClean="0">
              <a:solidFill>
                <a:schemeClr val="tx1"/>
              </a:solidFill>
              <a:cs typeface="B Nazanin" panose="00000400000000000000" pitchFamily="2" charset="-78"/>
            </a:endParaRPr>
          </a:p>
          <a:p>
            <a:pPr algn="r" rtl="1"/>
            <a:r>
              <a:rPr lang="ar-SA" sz="2000" dirty="0" smtClean="0">
                <a:solidFill>
                  <a:schemeClr val="tx1"/>
                </a:solidFill>
                <a:cs typeface="B Nazanin" panose="00000400000000000000" pitchFamily="2" charset="-78"/>
              </a:rPr>
              <a:t>فرآيند تصميم گيري و كارگشايي در بخش بهداشت و درمان را ميتوان اينگونه بيان نمود</a:t>
            </a:r>
            <a:endParaRPr lang="en-US" sz="2000" dirty="0" smtClean="0">
              <a:solidFill>
                <a:schemeClr val="tx1"/>
              </a:solidFill>
              <a:cs typeface="B Nazanin" panose="00000400000000000000" pitchFamily="2" charset="-78"/>
            </a:endParaRPr>
          </a:p>
          <a:p>
            <a:pPr algn="r" rtl="1"/>
            <a:r>
              <a:rPr lang="ar-SA" sz="2000" dirty="0" smtClean="0">
                <a:solidFill>
                  <a:schemeClr val="tx1"/>
                </a:solidFill>
                <a:cs typeface="B Nazanin" panose="00000400000000000000" pitchFamily="2" charset="-78"/>
              </a:rPr>
              <a:t> </a:t>
            </a:r>
            <a:r>
              <a:rPr lang="ar-SA" sz="1800" b="1" dirty="0" smtClean="0">
                <a:solidFill>
                  <a:schemeClr val="tx1"/>
                </a:solidFill>
                <a:cs typeface="B Nazanin" panose="00000400000000000000" pitchFamily="2" charset="-78"/>
              </a:rPr>
              <a:t>شناخت و تعريف مسئله در پرتو اهداف سيستم خدمات بهداشتي درماني</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 تحليل و ارزيابي مسئله و مشكل</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تعيين معيارها و استانداردهايي كه به كمك آنها راه حل مناسب جهت مسئله مشخص گردد</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تعيين گزينه ها و راه حلها</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جمع آوري داده ها در مورد هريك از گزينه ها</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بكار گيري ضوابط و ملاكهاي ارزيابي براي هر گزينه</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گزينش ترجيحي ( تصميم گيري )</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اجرا</a:t>
            </a:r>
            <a:endParaRPr lang="en-US" sz="1800" b="1" dirty="0" smtClean="0">
              <a:solidFill>
                <a:schemeClr val="tx1"/>
              </a:solidFill>
              <a:cs typeface="B Nazanin" panose="00000400000000000000" pitchFamily="2" charset="-78"/>
            </a:endParaRPr>
          </a:p>
          <a:p>
            <a:pPr lvl="0" algn="r" rtl="1"/>
            <a:r>
              <a:rPr lang="ar-SA" sz="1800" b="1" dirty="0" smtClean="0">
                <a:solidFill>
                  <a:schemeClr val="tx1"/>
                </a:solidFill>
                <a:cs typeface="B Nazanin" panose="00000400000000000000" pitchFamily="2" charset="-78"/>
              </a:rPr>
              <a:t>ارزشيابي</a:t>
            </a:r>
            <a:endParaRPr lang="en-US" sz="1800" b="1" dirty="0">
              <a:solidFill>
                <a:schemeClr val="tx1"/>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1143000"/>
          </a:xfrm>
        </p:spPr>
        <p:txBody>
          <a:bodyPr>
            <a:normAutofit/>
          </a:bodyPr>
          <a:lstStyle/>
          <a:p>
            <a:r>
              <a:rPr lang="fa-IR" sz="3200" dirty="0" smtClean="0">
                <a:solidFill>
                  <a:srgbClr val="92D050"/>
                </a:solidFill>
              </a:rPr>
              <a:t>7- مهارت کار گروهی</a:t>
            </a:r>
            <a:r>
              <a:rPr lang="en-US" sz="3200" dirty="0" smtClean="0">
                <a:solidFill>
                  <a:srgbClr val="92D050"/>
                </a:solidFill>
              </a:rPr>
              <a:t/>
            </a:r>
            <a:br>
              <a:rPr lang="en-US" sz="3200" dirty="0" smtClean="0">
                <a:solidFill>
                  <a:srgbClr val="92D050"/>
                </a:solidFill>
              </a:rPr>
            </a:br>
            <a:endParaRPr lang="en-US" sz="3200" dirty="0"/>
          </a:p>
        </p:txBody>
      </p:sp>
      <p:sp>
        <p:nvSpPr>
          <p:cNvPr id="3" name="Subtitle 2"/>
          <p:cNvSpPr>
            <a:spLocks noGrp="1"/>
          </p:cNvSpPr>
          <p:nvPr>
            <p:ph type="subTitle" idx="1"/>
          </p:nvPr>
        </p:nvSpPr>
        <p:spPr>
          <a:xfrm>
            <a:off x="1066800" y="838200"/>
            <a:ext cx="7010400" cy="5181600"/>
          </a:xfrm>
        </p:spPr>
        <p:txBody>
          <a:bodyPr>
            <a:normAutofit fontScale="85000" lnSpcReduction="20000"/>
          </a:bodyPr>
          <a:lstStyle/>
          <a:p>
            <a:pPr algn="r" rtl="1"/>
            <a:r>
              <a:rPr lang="ar-SA" dirty="0" smtClean="0">
                <a:solidFill>
                  <a:schemeClr val="tx1"/>
                </a:solidFill>
                <a:cs typeface="B Mitra" panose="00000400000000000000" pitchFamily="2" charset="-78"/>
              </a:rPr>
              <a:t>يكي ديگر از مهارتهايي كه</a:t>
            </a:r>
            <a:r>
              <a:rPr lang="fa-IR" dirty="0">
                <a:solidFill>
                  <a:schemeClr val="tx1"/>
                </a:solidFill>
              </a:rPr>
              <a:t> ارایه دهندگان خدمات سلامت</a:t>
            </a:r>
            <a:r>
              <a:rPr lang="ar-SA" dirty="0" smtClean="0">
                <a:solidFill>
                  <a:schemeClr val="tx1"/>
                </a:solidFill>
                <a:cs typeface="B Mitra" panose="00000400000000000000" pitchFamily="2" charset="-78"/>
              </a:rPr>
              <a:t> بايد فرا گيرند مهارت كار كردن به صورت گروهي است. براي اينكه بسياري از مشكلات بهداشتي درماني مردم توسط يك گروه حل مي شود نه يك فرد. </a:t>
            </a:r>
            <a:endParaRPr lang="en-US" dirty="0" smtClean="0">
              <a:solidFill>
                <a:schemeClr val="tx1"/>
              </a:solidFill>
              <a:cs typeface="B Mitra" panose="00000400000000000000" pitchFamily="2" charset="-78"/>
            </a:endParaRPr>
          </a:p>
          <a:p>
            <a:pPr algn="r" rtl="1"/>
            <a:r>
              <a:rPr lang="ar-SA" dirty="0" smtClean="0">
                <a:solidFill>
                  <a:schemeClr val="tx1"/>
                </a:solidFill>
                <a:cs typeface="B Mitra" panose="00000400000000000000" pitchFamily="2" charset="-78"/>
              </a:rPr>
              <a:t>       گروه عبارت است از تجمع عده اي از افراد كه عملكرد مشترك و هدف مشخصي دارند و از قوانين و مقررات خاصي پيروي مي كنند. به عبارتي ديگر، مجموعه دو يا چند نفر كه همبستگي ، اهداف مشترك و كنش هاي متقابل نسبتا با دوامي با يكديگر دارند و هر عضوي خود را جزئي از كل گروه تلقي ميكند. همانطور كه از تعاريف فوق مشاهده ميشود، اولا گروه از يك نفر بيشتر است و ثانيا ارتباط متقابل و كنش و واكنش بين اعضاء و هدفداري از ويژگيهاي گروه است. بنابراين، تعريف جامع آن عبارت است از: تجمع دو يا چند نفر كه هدف مشترك و كنش و واكنش متقابل دارند و به نيازهاي يكديگر و ارضاي آنها علاقمندند و از قوانين و مقررات معيني پيروي ميكنند، تفاهم و صميميت بين آنها حاكم است و براي رسيدن به هدف مشترك وحدت عمل دارند.</a:t>
            </a:r>
            <a:r>
              <a:rPr lang="fa-IR" dirty="0" smtClean="0">
                <a:cs typeface="B Mitra" panose="00000400000000000000" pitchFamily="2" charset="-78"/>
              </a:rPr>
              <a:t> </a:t>
            </a:r>
            <a:endParaRPr lang="en-US" dirty="0">
              <a:solidFill>
                <a:schemeClr val="tx1"/>
              </a:solidFill>
              <a:cs typeface="B Mitra" panose="00000400000000000000" pitchFamily="2" charset="-78"/>
            </a:endParaRPr>
          </a:p>
        </p:txBody>
      </p:sp>
      <p:pic>
        <p:nvPicPr>
          <p:cNvPr id="4" name="Picture 4" descr="bd05056_"/>
          <p:cNvPicPr>
            <a:picLocks noChangeAspect="1" noChangeArrowheads="1"/>
          </p:cNvPicPr>
          <p:nvPr/>
        </p:nvPicPr>
        <p:blipFill>
          <a:blip r:embed="rId2"/>
          <a:srcRect/>
          <a:stretch>
            <a:fillRect/>
          </a:stretch>
        </p:blipFill>
        <p:spPr bwMode="auto">
          <a:xfrm>
            <a:off x="228600" y="0"/>
            <a:ext cx="2286000" cy="838200"/>
          </a:xfrm>
          <a:prstGeom prst="rect">
            <a:avLst/>
          </a:prstGeom>
          <a:noFill/>
          <a:ln w="9525">
            <a:noFill/>
            <a:miter lim="800000"/>
            <a:headEnd/>
            <a:tailEnd/>
          </a:ln>
        </p:spPr>
      </p:pic>
      <p:pic>
        <p:nvPicPr>
          <p:cNvPr id="5" name="Picture 4" descr="j0090076"/>
          <p:cNvPicPr>
            <a:picLocks noChangeAspect="1" noChangeArrowheads="1"/>
          </p:cNvPicPr>
          <p:nvPr/>
        </p:nvPicPr>
        <p:blipFill>
          <a:blip r:embed="rId3"/>
          <a:srcRect/>
          <a:stretch>
            <a:fillRect/>
          </a:stretch>
        </p:blipFill>
        <p:spPr bwMode="auto">
          <a:xfrm>
            <a:off x="7772400" y="4675187"/>
            <a:ext cx="16764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1143000"/>
          </a:xfrm>
        </p:spPr>
        <p:txBody>
          <a:bodyPr>
            <a:normAutofit/>
          </a:bodyPr>
          <a:lstStyle/>
          <a:p>
            <a:r>
              <a:rPr lang="fa-IR" sz="3200" dirty="0" smtClean="0">
                <a:solidFill>
                  <a:srgbClr val="92D050"/>
                </a:solidFill>
              </a:rPr>
              <a:t>7- مهارت کار گروهی</a:t>
            </a:r>
            <a:r>
              <a:rPr lang="en-US" sz="3200" dirty="0" smtClean="0">
                <a:solidFill>
                  <a:srgbClr val="92D050"/>
                </a:solidFill>
              </a:rPr>
              <a:t/>
            </a:r>
            <a:br>
              <a:rPr lang="en-US" sz="3200" dirty="0" smtClean="0">
                <a:solidFill>
                  <a:srgbClr val="92D050"/>
                </a:solidFill>
              </a:rPr>
            </a:br>
            <a:endParaRPr lang="en-US" sz="3200" dirty="0"/>
          </a:p>
        </p:txBody>
      </p:sp>
      <p:sp>
        <p:nvSpPr>
          <p:cNvPr id="3" name="Subtitle 2"/>
          <p:cNvSpPr>
            <a:spLocks noGrp="1"/>
          </p:cNvSpPr>
          <p:nvPr>
            <p:ph type="subTitle" idx="1"/>
          </p:nvPr>
        </p:nvSpPr>
        <p:spPr>
          <a:xfrm>
            <a:off x="762000" y="838200"/>
            <a:ext cx="7772400" cy="5638800"/>
          </a:xfrm>
        </p:spPr>
        <p:txBody>
          <a:bodyPr>
            <a:normAutofit/>
          </a:bodyPr>
          <a:lstStyle/>
          <a:p>
            <a:pPr algn="r" rtl="1">
              <a:lnSpc>
                <a:spcPct val="150000"/>
              </a:lnSpc>
            </a:pPr>
            <a:r>
              <a:rPr lang="fa-IR" sz="2800" dirty="0" smtClean="0">
                <a:solidFill>
                  <a:schemeClr val="tx1"/>
                </a:solidFill>
                <a:cs typeface="B Nazanin" panose="00000400000000000000" pitchFamily="2" charset="-78"/>
              </a:rPr>
              <a:t>موسسات پزشکی در نقاط مختلفی، بطور واضحی اهمیت تیم های بهداشتی درمانی با تخصصهای مختلف را در فراهم کردن مراقبتهای بهداشتی – درمانی با کیفیت بالا را مشخص کرده اند. در واقع، ما می دانیم که عملکرد خوب و مناسب تیم ها دارای اشتباهات کمتری نسبت به عملکرد فردی است، بخصوص وقتی که اعضای تیم دارای تخصص کافی و مسئولیت هر فرد مشخص  باشد و دارای مسئولیت پذیری بالایی هستند</a:t>
            </a:r>
            <a:endParaRPr lang="en-US" sz="2800" dirty="0">
              <a:solidFill>
                <a:schemeClr val="tx1"/>
              </a:solidFill>
              <a:cs typeface="B Nazanin" panose="00000400000000000000" pitchFamily="2" charset="-78"/>
            </a:endParaRPr>
          </a:p>
        </p:txBody>
      </p:sp>
      <p:pic>
        <p:nvPicPr>
          <p:cNvPr id="4" name="Picture 4" descr="bd05056_"/>
          <p:cNvPicPr>
            <a:picLocks noChangeAspect="1" noChangeArrowheads="1"/>
          </p:cNvPicPr>
          <p:nvPr/>
        </p:nvPicPr>
        <p:blipFill>
          <a:blip r:embed="rId2"/>
          <a:srcRect/>
          <a:stretch>
            <a:fillRect/>
          </a:stretch>
        </p:blipFill>
        <p:spPr bwMode="auto">
          <a:xfrm>
            <a:off x="228600" y="0"/>
            <a:ext cx="2286000" cy="838200"/>
          </a:xfrm>
          <a:prstGeom prst="rect">
            <a:avLst/>
          </a:prstGeom>
          <a:noFill/>
          <a:ln w="9525">
            <a:noFill/>
            <a:miter lim="800000"/>
            <a:headEnd/>
            <a:tailEnd/>
          </a:ln>
        </p:spPr>
      </p:pic>
      <p:pic>
        <p:nvPicPr>
          <p:cNvPr id="5" name="Picture 4" descr="j0090076"/>
          <p:cNvPicPr>
            <a:picLocks noChangeAspect="1" noChangeArrowheads="1"/>
          </p:cNvPicPr>
          <p:nvPr/>
        </p:nvPicPr>
        <p:blipFill>
          <a:blip r:embed="rId3"/>
          <a:srcRect/>
          <a:stretch>
            <a:fillRect/>
          </a:stretch>
        </p:blipFill>
        <p:spPr bwMode="auto">
          <a:xfrm>
            <a:off x="990600" y="4419600"/>
            <a:ext cx="16764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914400"/>
          </a:xfrm>
        </p:spPr>
        <p:txBody>
          <a:bodyPr>
            <a:normAutofit fontScale="90000"/>
          </a:bodyPr>
          <a:lstStyle/>
          <a:p>
            <a:r>
              <a:rPr lang="fa-IR" sz="3200" dirty="0" smtClean="0">
                <a:solidFill>
                  <a:schemeClr val="accent6">
                    <a:lumMod val="60000"/>
                    <a:lumOff val="40000"/>
                  </a:schemeClr>
                </a:solidFill>
              </a:rPr>
              <a:t>8- مهارت پژوهشی</a:t>
            </a:r>
            <a:r>
              <a:rPr lang="en-US" sz="3200" dirty="0" smtClean="0">
                <a:solidFill>
                  <a:schemeClr val="accent6">
                    <a:lumMod val="60000"/>
                    <a:lumOff val="40000"/>
                  </a:schemeClr>
                </a:solidFill>
              </a:rPr>
              <a:t/>
            </a:r>
            <a:br>
              <a:rPr lang="en-US" sz="3200" dirty="0" smtClean="0">
                <a:solidFill>
                  <a:schemeClr val="accent6">
                    <a:lumMod val="60000"/>
                    <a:lumOff val="40000"/>
                  </a:schemeClr>
                </a:solidFill>
              </a:rPr>
            </a:br>
            <a:endParaRPr lang="en-US" sz="3200" dirty="0"/>
          </a:p>
        </p:txBody>
      </p:sp>
      <p:sp>
        <p:nvSpPr>
          <p:cNvPr id="3" name="Subtitle 2"/>
          <p:cNvSpPr>
            <a:spLocks noGrp="1"/>
          </p:cNvSpPr>
          <p:nvPr>
            <p:ph type="subTitle" idx="1"/>
          </p:nvPr>
        </p:nvSpPr>
        <p:spPr>
          <a:xfrm>
            <a:off x="990600" y="990600"/>
            <a:ext cx="7239000" cy="4648200"/>
          </a:xfrm>
        </p:spPr>
        <p:txBody>
          <a:bodyPr>
            <a:normAutofit fontScale="47500" lnSpcReduction="20000"/>
          </a:bodyPr>
          <a:lstStyle/>
          <a:p>
            <a:pPr algn="r" rtl="1"/>
            <a:r>
              <a:rPr lang="ar-SA" sz="4200" dirty="0" smtClean="0">
                <a:solidFill>
                  <a:schemeClr val="tx1"/>
                </a:solidFill>
                <a:cs typeface="B Nazanin" panose="00000400000000000000" pitchFamily="2" charset="-78"/>
              </a:rPr>
              <a:t>مهارت پژوهشي، در واقع كشف حقايق در امور مربوط به بهداشت و درمان است. يك پزشك بايد بتواند اولويتهاي تحقيقاتي منطقه را شناسايي و سپس با نوشتن طرح تحقيقاتي آن را به اجرا در آورده و گزارش نمايد. در واقع در خصوص مهارت پژوهشي  موارد زير را خوب بداند: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a:t>
            </a:r>
            <a:r>
              <a:rPr lang="fa-IR" sz="4200" dirty="0" smtClean="0">
                <a:solidFill>
                  <a:schemeClr val="tx1"/>
                </a:solidFill>
                <a:cs typeface="B Nazanin" panose="00000400000000000000" pitchFamily="2" charset="-78"/>
              </a:rPr>
              <a:t> </a:t>
            </a:r>
            <a:r>
              <a:rPr lang="ar-SA" sz="4200" dirty="0" smtClean="0">
                <a:solidFill>
                  <a:schemeClr val="tx1"/>
                </a:solidFill>
                <a:cs typeface="B Nazanin" panose="00000400000000000000" pitchFamily="2" charset="-78"/>
              </a:rPr>
              <a:t>چگونه يك موضوع را انتخاب نمايد؟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شيوه هاي بررسي متون موجود در زمينه موضوع انتخاب شده را بداند.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چه متغيرهايي نياز به بررسي دارند.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چگونه اهداف ، سؤالات و فرضيه هاي طرح رابنويسد.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انواع مطالعات را خوب بداند.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با روشهاي آماري و تجزيه و تحليل داده ها آشنا باشد.</a:t>
            </a:r>
            <a:endParaRPr lang="en-US" sz="4200" dirty="0" smtClean="0">
              <a:solidFill>
                <a:schemeClr val="tx1"/>
              </a:solidFill>
              <a:cs typeface="B Nazanin" panose="00000400000000000000" pitchFamily="2" charset="-78"/>
            </a:endParaRPr>
          </a:p>
          <a:p>
            <a:pPr algn="r" rtl="1"/>
            <a:r>
              <a:rPr lang="ar-SA" sz="4200" dirty="0" smtClean="0">
                <a:solidFill>
                  <a:schemeClr val="tx1"/>
                </a:solidFill>
                <a:cs typeface="B Nazanin" panose="00000400000000000000" pitchFamily="2" charset="-78"/>
              </a:rPr>
              <a:t> - نحوه جمع آوري داده ها را بداند.</a:t>
            </a:r>
            <a:endParaRPr lang="en-US" sz="4200" dirty="0" smtClean="0">
              <a:solidFill>
                <a:schemeClr val="tx1"/>
              </a:solidFill>
              <a:cs typeface="B Nazanin" panose="00000400000000000000" pitchFamily="2" charset="-78"/>
            </a:endParaRPr>
          </a:p>
          <a:p>
            <a:pPr lvl="0" algn="r" rtl="1"/>
            <a:r>
              <a:rPr lang="fa-IR" sz="4200" dirty="0" smtClean="0">
                <a:solidFill>
                  <a:schemeClr val="tx1"/>
                </a:solidFill>
                <a:cs typeface="B Nazanin" panose="00000400000000000000" pitchFamily="2" charset="-78"/>
              </a:rPr>
              <a:t>-</a:t>
            </a:r>
            <a:r>
              <a:rPr lang="ar-SA" sz="4200" dirty="0" smtClean="0">
                <a:solidFill>
                  <a:schemeClr val="tx1"/>
                </a:solidFill>
                <a:cs typeface="B Nazanin" panose="00000400000000000000" pitchFamily="2" charset="-78"/>
              </a:rPr>
              <a:t>اهميت زمانبندي را در طرح تحقيقاتي بداند.</a:t>
            </a:r>
            <a:endParaRPr lang="en-US" sz="4200" dirty="0" smtClean="0">
              <a:solidFill>
                <a:schemeClr val="tx1"/>
              </a:solidFill>
              <a:cs typeface="B Nazanin" panose="00000400000000000000" pitchFamily="2" charset="-78"/>
            </a:endParaRPr>
          </a:p>
          <a:p>
            <a:pPr lvl="0" algn="r" rtl="1"/>
            <a:r>
              <a:rPr lang="fa-IR" sz="4200" dirty="0" smtClean="0">
                <a:solidFill>
                  <a:schemeClr val="tx1"/>
                </a:solidFill>
                <a:cs typeface="B Nazanin" panose="00000400000000000000" pitchFamily="2" charset="-78"/>
              </a:rPr>
              <a:t>-</a:t>
            </a:r>
            <a:r>
              <a:rPr lang="ar-SA" sz="4200" dirty="0" smtClean="0">
                <a:solidFill>
                  <a:schemeClr val="tx1"/>
                </a:solidFill>
                <a:cs typeface="B Nazanin" panose="00000400000000000000" pitchFamily="2" charset="-78"/>
              </a:rPr>
              <a:t>با نحوه نگارش و ارائه  مقالات آشنا باشد.</a:t>
            </a:r>
            <a:endParaRPr lang="en-US" sz="4200" dirty="0" smtClean="0">
              <a:solidFill>
                <a:schemeClr val="tx1"/>
              </a:solidFill>
              <a:cs typeface="B Nazanin" panose="00000400000000000000" pitchFamily="2" charset="-78"/>
            </a:endParaRPr>
          </a:p>
          <a:p>
            <a:pPr algn="r"/>
            <a:r>
              <a:rPr lang="fa-IR" sz="4200" b="1" dirty="0" smtClean="0">
                <a:cs typeface="B Nazanin" panose="00000400000000000000" pitchFamily="2" charset="-78"/>
              </a:rPr>
              <a:t> </a:t>
            </a:r>
            <a:endParaRPr lang="en-US" sz="4200" b="1" dirty="0" smtClean="0">
              <a:cs typeface="B Nazanin" panose="00000400000000000000" pitchFamily="2" charset="-78"/>
            </a:endParaRPr>
          </a:p>
          <a:p>
            <a:pPr algn="r"/>
            <a:endParaRPr lang="en-US"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838200"/>
          </a:xfrm>
        </p:spPr>
        <p:txBody>
          <a:bodyPr>
            <a:normAutofit fontScale="90000"/>
          </a:bodyPr>
          <a:lstStyle/>
          <a:p>
            <a:r>
              <a:rPr lang="fa-IR" sz="3200" dirty="0" smtClean="0">
                <a:solidFill>
                  <a:srgbClr val="00B050"/>
                </a:solidFill>
              </a:rPr>
              <a:t>9- مهارت اجتماعی و فرهنگی</a:t>
            </a:r>
            <a:r>
              <a:rPr lang="en-US" sz="3200" dirty="0" smtClean="0">
                <a:solidFill>
                  <a:srgbClr val="00B050"/>
                </a:solidFill>
              </a:rPr>
              <a:t/>
            </a:r>
            <a:br>
              <a:rPr lang="en-US" sz="3200" dirty="0" smtClean="0">
                <a:solidFill>
                  <a:srgbClr val="00B050"/>
                </a:solidFill>
              </a:rPr>
            </a:br>
            <a:endParaRPr lang="en-US" sz="3200" dirty="0"/>
          </a:p>
        </p:txBody>
      </p:sp>
      <p:sp>
        <p:nvSpPr>
          <p:cNvPr id="3" name="Subtitle 2"/>
          <p:cNvSpPr>
            <a:spLocks noGrp="1"/>
          </p:cNvSpPr>
          <p:nvPr>
            <p:ph type="subTitle" idx="1"/>
          </p:nvPr>
        </p:nvSpPr>
        <p:spPr>
          <a:xfrm>
            <a:off x="914400" y="990600"/>
            <a:ext cx="7086600" cy="4648200"/>
          </a:xfrm>
        </p:spPr>
        <p:txBody>
          <a:bodyPr>
            <a:normAutofit fontScale="85000" lnSpcReduction="10000"/>
          </a:bodyPr>
          <a:lstStyle/>
          <a:p>
            <a:pPr algn="r">
              <a:lnSpc>
                <a:spcPct val="150000"/>
              </a:lnSpc>
            </a:pPr>
            <a:r>
              <a:rPr lang="fa-IR" dirty="0">
                <a:solidFill>
                  <a:schemeClr val="tx1"/>
                </a:solidFill>
                <a:cs typeface="B Nazanin" panose="00000400000000000000" pitchFamily="2" charset="-78"/>
              </a:rPr>
              <a:t>ارایه دهندگان خدمات سلامت </a:t>
            </a:r>
            <a:r>
              <a:rPr lang="ar-SA" dirty="0" smtClean="0">
                <a:solidFill>
                  <a:schemeClr val="tx1"/>
                </a:solidFill>
                <a:cs typeface="B Nazanin" panose="00000400000000000000" pitchFamily="2" charset="-78"/>
              </a:rPr>
              <a:t>بايستي پس از فارغ التحصيلي، ارزشهاي اجتماعي را خوب بشناسند و موقعيت اجتماعي خود را خوب درك كنند. </a:t>
            </a:r>
            <a:r>
              <a:rPr lang="fa-IR" dirty="0">
                <a:solidFill>
                  <a:schemeClr val="tx1"/>
                </a:solidFill>
                <a:cs typeface="B Nazanin" panose="00000400000000000000" pitchFamily="2" charset="-78"/>
              </a:rPr>
              <a:t>ارایه دهندگان خدمات </a:t>
            </a:r>
            <a:r>
              <a:rPr lang="fa-IR" dirty="0" smtClean="0">
                <a:solidFill>
                  <a:schemeClr val="tx1"/>
                </a:solidFill>
                <a:cs typeface="B Nazanin" panose="00000400000000000000" pitchFamily="2" charset="-78"/>
              </a:rPr>
              <a:t>سلامت) </a:t>
            </a:r>
            <a:r>
              <a:rPr lang="en-US" dirty="0" smtClean="0">
                <a:solidFill>
                  <a:schemeClr val="tx1"/>
                </a:solidFill>
                <a:cs typeface="B Nazanin" panose="00000400000000000000" pitchFamily="2" charset="-78"/>
              </a:rPr>
              <a:t>)</a:t>
            </a:r>
            <a:r>
              <a:rPr lang="ar-SA" dirty="0" smtClean="0">
                <a:solidFill>
                  <a:schemeClr val="tx1"/>
                </a:solidFill>
                <a:cs typeface="B Nazanin" panose="00000400000000000000" pitchFamily="2" charset="-78"/>
              </a:rPr>
              <a:t>پزشكان آينده بايد عقايد، ارزشها، عادات، رفتار، فرهنگ وانتظارات جامعه را خوب درك كنند و اينكه براي جامعه چه كاري يا چه كارهايي از اهميت بيشتري برخوردار است را خوب بدانند، همچنين از عوامل اجتماعي در بروز،گسترش و كنترل بيماريها خوب اطلاع داشته باشند</a:t>
            </a:r>
            <a:r>
              <a:rPr lang="fa-IR" dirty="0" smtClean="0">
                <a:cs typeface="B Nazanin" panose="00000400000000000000" pitchFamily="2" charset="-78"/>
              </a:rPr>
              <a:t>.</a:t>
            </a:r>
            <a:endParaRPr lang="en-US" dirty="0">
              <a:solidFill>
                <a:srgbClr val="00B05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47663"/>
            <a:ext cx="8229600" cy="777875"/>
          </a:xfrm>
        </p:spPr>
        <p:txBody>
          <a:bodyPr/>
          <a:lstStyle/>
          <a:p>
            <a:pPr eaLnBrk="1" hangingPunct="1"/>
            <a:r>
              <a:rPr lang="fa-IR" smtClean="0"/>
              <a:t>مقدمه</a:t>
            </a:r>
            <a:endParaRPr lang="en-US" smtClean="0"/>
          </a:p>
        </p:txBody>
      </p:sp>
      <p:sp>
        <p:nvSpPr>
          <p:cNvPr id="5123" name="Rectangle 3"/>
          <p:cNvSpPr>
            <a:spLocks noGrp="1" noChangeArrowheads="1"/>
          </p:cNvSpPr>
          <p:nvPr>
            <p:ph type="body" idx="1"/>
          </p:nvPr>
        </p:nvSpPr>
        <p:spPr>
          <a:xfrm>
            <a:off x="457200" y="1125538"/>
            <a:ext cx="8229600" cy="5000625"/>
          </a:xfrm>
          <a:ln>
            <a:solidFill>
              <a:schemeClr val="hlink"/>
            </a:solidFill>
          </a:ln>
        </p:spPr>
        <p:txBody>
          <a:bodyPr/>
          <a:lstStyle/>
          <a:p>
            <a:pPr algn="r" eaLnBrk="1" hangingPunct="1"/>
            <a:r>
              <a:rPr lang="fa-IR" sz="2400" dirty="0" smtClean="0"/>
              <a:t>پزشکی معاصر دیگرتنها علم و هنر تشخیص و درمان بیماریها نیست، بلکه علم پیشگیری از بیماریها و ارتقای سلامتی است. در سالهای گذشته </a:t>
            </a:r>
            <a:r>
              <a:rPr lang="fa-IR" sz="2400" dirty="0" smtClean="0">
                <a:solidFill>
                  <a:schemeClr val="accent2"/>
                </a:solidFill>
              </a:rPr>
              <a:t>بیماری محوری</a:t>
            </a:r>
            <a:r>
              <a:rPr lang="fa-IR" sz="2400" dirty="0" smtClean="0"/>
              <a:t> این علم به </a:t>
            </a:r>
            <a:r>
              <a:rPr lang="fa-IR" sz="2400" dirty="0" smtClean="0">
                <a:solidFill>
                  <a:srgbClr val="00B050"/>
                </a:solidFill>
              </a:rPr>
              <a:t>سلامت محوری </a:t>
            </a:r>
            <a:r>
              <a:rPr lang="fa-IR" sz="2400" dirty="0" smtClean="0"/>
              <a:t>تغییر یافته و این موضوعی است جالینوس (130-250 سال پس از میلاد مسیح ) به آن اشاره کرده است: </a:t>
            </a:r>
          </a:p>
          <a:p>
            <a:pPr algn="r" eaLnBrk="1" hangingPunct="1"/>
            <a:endParaRPr lang="fa-IR" sz="2400" dirty="0" smtClean="0"/>
          </a:p>
          <a:p>
            <a:pPr algn="r" eaLnBrk="1" hangingPunct="1"/>
            <a:r>
              <a:rPr lang="fa-IR" sz="2400" dirty="0" smtClean="0"/>
              <a:t>چون سلامتی هم از نظر اهمیت و هم از نظر زمانی مقدم بر درمان است </a:t>
            </a:r>
          </a:p>
          <a:p>
            <a:pPr algn="r" eaLnBrk="1" hangingPunct="1"/>
            <a:r>
              <a:rPr lang="fa-IR" sz="2400" dirty="0" smtClean="0"/>
              <a:t>بنابراین باید نخست چگونگی حفظ سلامت و سپس چگونگی</a:t>
            </a:r>
            <a:r>
              <a:rPr lang="en-US" sz="2400" dirty="0" smtClean="0"/>
              <a:t> </a:t>
            </a:r>
            <a:endParaRPr lang="fa-IR" sz="2400" dirty="0" smtClean="0"/>
          </a:p>
          <a:p>
            <a:pPr algn="r" eaLnBrk="1" hangingPunct="1"/>
            <a:r>
              <a:rPr lang="fa-IR" sz="2400" dirty="0" smtClean="0"/>
              <a:t>بهترین درمان برای بیماری نظر گرفته شود.  </a:t>
            </a:r>
            <a:endParaRPr lang="en-US" sz="2400" dirty="0" smtClean="0"/>
          </a:p>
        </p:txBody>
      </p:sp>
    </p:spTree>
    <p:extLst>
      <p:ext uri="{BB962C8B-B14F-4D97-AF65-F5344CB8AC3E}">
        <p14:creationId xmlns:p14="http://schemas.microsoft.com/office/powerpoint/2010/main" val="109653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914400"/>
          </a:xfrm>
        </p:spPr>
        <p:txBody>
          <a:bodyPr>
            <a:normAutofit fontScale="90000"/>
          </a:bodyPr>
          <a:lstStyle/>
          <a:p>
            <a:r>
              <a:rPr lang="fa-IR" sz="3200" dirty="0" smtClean="0">
                <a:solidFill>
                  <a:schemeClr val="accent6">
                    <a:lumMod val="75000"/>
                  </a:schemeClr>
                </a:solidFill>
              </a:rPr>
              <a:t>10- مهارت ارزشیابی</a:t>
            </a:r>
            <a:r>
              <a:rPr lang="en-US" sz="3200" dirty="0" smtClean="0">
                <a:solidFill>
                  <a:schemeClr val="accent6">
                    <a:lumMod val="75000"/>
                  </a:schemeClr>
                </a:solidFill>
              </a:rPr>
              <a:t/>
            </a:r>
            <a:br>
              <a:rPr lang="en-US" sz="3200" dirty="0" smtClean="0">
                <a:solidFill>
                  <a:schemeClr val="accent6">
                    <a:lumMod val="75000"/>
                  </a:schemeClr>
                </a:solidFill>
              </a:rPr>
            </a:br>
            <a:endParaRPr lang="en-US" sz="3200" dirty="0"/>
          </a:p>
        </p:txBody>
      </p:sp>
      <p:sp>
        <p:nvSpPr>
          <p:cNvPr id="3" name="Subtitle 2"/>
          <p:cNvSpPr>
            <a:spLocks noGrp="1"/>
          </p:cNvSpPr>
          <p:nvPr>
            <p:ph type="subTitle" idx="1"/>
          </p:nvPr>
        </p:nvSpPr>
        <p:spPr>
          <a:xfrm>
            <a:off x="685800" y="762000"/>
            <a:ext cx="7467600" cy="4876800"/>
          </a:xfrm>
        </p:spPr>
        <p:txBody>
          <a:bodyPr>
            <a:normAutofit fontScale="25000" lnSpcReduction="20000"/>
          </a:bodyPr>
          <a:lstStyle/>
          <a:p>
            <a:pPr algn="r" rtl="1"/>
            <a:r>
              <a:rPr lang="ar-SA" sz="8600" dirty="0" smtClean="0">
                <a:solidFill>
                  <a:schemeClr val="tx1"/>
                </a:solidFill>
                <a:cs typeface="B Nazanin" panose="00000400000000000000" pitchFamily="2" charset="-78"/>
              </a:rPr>
              <a:t>ارزشيابي يكي از اجزاء مهم  برنامه ريزي بهداشتي محسوب مي شود. بطور كلي، تمامي برنامه هايي كه به اجرا در مي آيند بايد ارزيابي شوند و مجددا بعد از ارزشيابي است كه مي توان برنامه را تغيير داد. ارزشيابي عبارت است از: سنجش نتايج بدست آمده در مقابل هدف تعيين شده.</a:t>
            </a:r>
            <a:r>
              <a:rPr lang="en-US" sz="8600" dirty="0" smtClean="0">
                <a:solidFill>
                  <a:schemeClr val="tx1"/>
                </a:solidFill>
                <a:cs typeface="B Nazanin" panose="00000400000000000000" pitchFamily="2" charset="-78"/>
              </a:rPr>
              <a:t> </a:t>
            </a:r>
            <a:r>
              <a:rPr lang="ar-SA" sz="8600" dirty="0" smtClean="0">
                <a:solidFill>
                  <a:schemeClr val="tx1"/>
                </a:solidFill>
                <a:cs typeface="B Nazanin" panose="00000400000000000000" pitchFamily="2" charset="-78"/>
              </a:rPr>
              <a:t>ارزشيابي يعني اينكه آيا اهداف طرح بهداشتي تحقق پيدا نموده ياخير؟ بعبارتي ديگر، ارزشيابي نشان مي دهد كه بازده يا هزينه </a:t>
            </a:r>
            <a:r>
              <a:rPr lang="en-US" sz="8600" dirty="0" smtClean="0">
                <a:solidFill>
                  <a:schemeClr val="tx1"/>
                </a:solidFill>
                <a:cs typeface="B Nazanin" panose="00000400000000000000" pitchFamily="2" charset="-78"/>
              </a:rPr>
              <a:t>-  </a:t>
            </a:r>
            <a:r>
              <a:rPr lang="ar-SA" sz="8600" dirty="0" smtClean="0">
                <a:solidFill>
                  <a:schemeClr val="tx1"/>
                </a:solidFill>
                <a:cs typeface="B Nazanin" panose="00000400000000000000" pitchFamily="2" charset="-78"/>
              </a:rPr>
              <a:t>اثر</a:t>
            </a:r>
            <a:r>
              <a:rPr lang="en-US" sz="8600" dirty="0" smtClean="0">
                <a:solidFill>
                  <a:schemeClr val="tx1"/>
                </a:solidFill>
                <a:cs typeface="B Nazanin" panose="00000400000000000000" pitchFamily="2" charset="-78"/>
              </a:rPr>
              <a:t> </a:t>
            </a:r>
            <a:r>
              <a:rPr lang="ar-SA" sz="8600" dirty="0" smtClean="0">
                <a:solidFill>
                  <a:schemeClr val="tx1"/>
                </a:solidFill>
                <a:cs typeface="B Nazanin" panose="00000400000000000000" pitchFamily="2" charset="-78"/>
              </a:rPr>
              <a:t>بخشي چقدر بوده ؟</a:t>
            </a:r>
            <a:endParaRPr lang="en-US" sz="8600" dirty="0" smtClean="0">
              <a:solidFill>
                <a:schemeClr val="tx1"/>
              </a:solidFill>
              <a:cs typeface="B Nazanin" panose="00000400000000000000" pitchFamily="2" charset="-78"/>
            </a:endParaRPr>
          </a:p>
          <a:p>
            <a:pPr algn="r" rtl="1"/>
            <a:r>
              <a:rPr lang="ar-SA" sz="8600" dirty="0" smtClean="0">
                <a:solidFill>
                  <a:schemeClr val="tx1"/>
                </a:solidFill>
                <a:cs typeface="B Nazanin" panose="00000400000000000000" pitchFamily="2" charset="-78"/>
              </a:rPr>
              <a:t>از اين نظر، برنامه ريزي، اجرا و ارزشيابي در امور مربوط به بهداشت و درمان بصورت سيكل پويا و مستمر هستند كه در شكل زير نشان داده شده است:</a:t>
            </a:r>
            <a:endParaRPr lang="en-US" sz="8600" dirty="0" smtClean="0">
              <a:solidFill>
                <a:schemeClr val="tx1"/>
              </a:solidFill>
              <a:cs typeface="B Nazanin" panose="00000400000000000000" pitchFamily="2" charset="-78"/>
            </a:endParaRPr>
          </a:p>
          <a:p>
            <a:pPr rtl="1"/>
            <a:r>
              <a:rPr lang="ar-SA" sz="5500" dirty="0" smtClean="0">
                <a:solidFill>
                  <a:schemeClr val="tx1"/>
                </a:solidFill>
                <a:cs typeface="B Nazanin" panose="00000400000000000000" pitchFamily="2" charset="-78"/>
              </a:rPr>
              <a:t>  </a:t>
            </a:r>
            <a:endParaRPr lang="en-US" sz="5500" dirty="0" smtClean="0">
              <a:solidFill>
                <a:schemeClr val="tx1"/>
              </a:solidFill>
              <a:cs typeface="B Nazanin" panose="00000400000000000000" pitchFamily="2" charset="-78"/>
            </a:endParaRPr>
          </a:p>
          <a:p>
            <a:pPr rtl="1"/>
            <a:r>
              <a:rPr lang="ar-SA" sz="5500" dirty="0" smtClean="0">
                <a:solidFill>
                  <a:schemeClr val="tx1"/>
                </a:solidFill>
                <a:cs typeface="B Nazanin" panose="00000400000000000000" pitchFamily="2" charset="-78"/>
              </a:rPr>
              <a:t> </a:t>
            </a:r>
            <a:endParaRPr lang="en-US" sz="5500" dirty="0" smtClean="0">
              <a:solidFill>
                <a:schemeClr val="tx1"/>
              </a:solidFill>
              <a:cs typeface="B Nazanin" panose="00000400000000000000" pitchFamily="2" charset="-78"/>
            </a:endParaRPr>
          </a:p>
          <a:p>
            <a:pPr rtl="1"/>
            <a:r>
              <a:rPr lang="fa-IR" dirty="0" smtClean="0">
                <a:solidFill>
                  <a:schemeClr val="tx1"/>
                </a:solidFill>
              </a:rPr>
              <a:t>                                   </a:t>
            </a:r>
            <a:r>
              <a:rPr lang="ar-SA" dirty="0" smtClean="0">
                <a:solidFill>
                  <a:schemeClr val="tx1"/>
                </a:solidFill>
              </a:rPr>
              <a:t>برنامه ريزي</a:t>
            </a:r>
            <a:endParaRPr lang="en-US" dirty="0" smtClean="0">
              <a:solidFill>
                <a:schemeClr val="tx1"/>
              </a:solidFill>
            </a:endParaRPr>
          </a:p>
          <a:p>
            <a:pPr rtl="1"/>
            <a:r>
              <a:rPr lang="ar-SA" dirty="0" smtClean="0"/>
              <a:t> </a:t>
            </a:r>
            <a:endParaRPr lang="en-US" dirty="0" smtClean="0"/>
          </a:p>
          <a:p>
            <a:pPr rtl="1"/>
            <a:r>
              <a:rPr lang="ar-SA" dirty="0" smtClean="0"/>
              <a:t> </a:t>
            </a:r>
            <a:endParaRPr lang="en-US" dirty="0" smtClean="0"/>
          </a:p>
          <a:p>
            <a:pPr rtl="1"/>
            <a:r>
              <a:rPr lang="ar-SA" dirty="0" smtClean="0"/>
              <a:t> </a:t>
            </a:r>
            <a:endParaRPr lang="en-US" dirty="0" smtClean="0"/>
          </a:p>
          <a:p>
            <a:pPr rtl="1"/>
            <a:r>
              <a:rPr lang="ar-SA" dirty="0" smtClean="0"/>
              <a:t>                                           </a:t>
            </a:r>
            <a:r>
              <a:rPr lang="ar-SA" sz="4000" dirty="0" smtClean="0">
                <a:solidFill>
                  <a:schemeClr val="tx1"/>
                </a:solidFill>
              </a:rPr>
              <a:t>اجرا                                              ارزشيابي</a:t>
            </a:r>
            <a:endParaRPr lang="en-US" sz="4000" dirty="0" smtClean="0">
              <a:solidFill>
                <a:schemeClr val="tx1"/>
              </a:solidFill>
            </a:endParaRPr>
          </a:p>
          <a:p>
            <a:pPr rtl="1"/>
            <a:r>
              <a:rPr lang="ar-SA" dirty="0" smtClean="0"/>
              <a:t> </a:t>
            </a:r>
            <a:endParaRPr lang="en-US" dirty="0" smtClean="0"/>
          </a:p>
          <a:p>
            <a:pPr rtl="1"/>
            <a:r>
              <a:rPr lang="ar-SA" dirty="0" smtClean="0"/>
              <a:t> </a:t>
            </a:r>
            <a:endParaRPr lang="en-US" dirty="0" smtClean="0"/>
          </a:p>
          <a:p>
            <a:pPr rtl="1"/>
            <a:r>
              <a:rPr lang="ar-SA" dirty="0" smtClean="0"/>
              <a:t> </a:t>
            </a:r>
            <a:endParaRPr lang="en-US" dirty="0" smtClean="0"/>
          </a:p>
          <a:p>
            <a:pPr algn="r" rtl="1"/>
            <a:r>
              <a:rPr lang="ar-SA" sz="8000" dirty="0" smtClean="0">
                <a:solidFill>
                  <a:schemeClr val="tx1"/>
                </a:solidFill>
                <a:cs typeface="B Nazanin" panose="00000400000000000000" pitchFamily="2" charset="-78"/>
              </a:rPr>
              <a:t>ارزشيابي به دو نوع تقسيم ميشود: </a:t>
            </a:r>
            <a:endParaRPr lang="en-US" sz="8000" dirty="0" smtClean="0">
              <a:solidFill>
                <a:schemeClr val="tx1"/>
              </a:solidFill>
              <a:cs typeface="B Nazanin" panose="00000400000000000000" pitchFamily="2" charset="-78"/>
            </a:endParaRPr>
          </a:p>
          <a:p>
            <a:pPr algn="r" rtl="1"/>
            <a:r>
              <a:rPr lang="ar-SA" sz="8000" dirty="0" smtClean="0">
                <a:solidFill>
                  <a:schemeClr val="tx1"/>
                </a:solidFill>
                <a:cs typeface="B Nazanin" panose="00000400000000000000" pitchFamily="2" charset="-78"/>
              </a:rPr>
              <a:t>ارزشيابي دائمي و ارزشيابي دوره اي يا مقطعي</a:t>
            </a:r>
            <a:endParaRPr lang="en-US" sz="8000" dirty="0" smtClean="0">
              <a:solidFill>
                <a:schemeClr val="tx1"/>
              </a:solidFill>
              <a:cs typeface="B Nazanin" panose="00000400000000000000" pitchFamily="2" charset="-78"/>
            </a:endParaRPr>
          </a:p>
          <a:p>
            <a:pPr algn="r"/>
            <a:endParaRPr lang="en-US" dirty="0">
              <a:solidFill>
                <a:schemeClr val="accent6">
                  <a:lumMod val="75000"/>
                </a:schemeClr>
              </a:solidFill>
            </a:endParaRPr>
          </a:p>
        </p:txBody>
      </p:sp>
      <p:cxnSp>
        <p:nvCxnSpPr>
          <p:cNvPr id="5" name="Straight Arrow Connector 4"/>
          <p:cNvCxnSpPr/>
          <p:nvPr/>
        </p:nvCxnSpPr>
        <p:spPr>
          <a:xfrm>
            <a:off x="3924300" y="33528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352801" y="3581400"/>
            <a:ext cx="990600" cy="91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048000" y="4339988"/>
            <a:ext cx="1850409" cy="119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80649" y="3307308"/>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838200"/>
          </a:xfrm>
        </p:spPr>
        <p:txBody>
          <a:bodyPr>
            <a:normAutofit/>
          </a:bodyPr>
          <a:lstStyle/>
          <a:p>
            <a:r>
              <a:rPr lang="fa-IR" sz="3200" dirty="0"/>
              <a:t>شایستگی ها ی ارایه دهندگان مراقبت های سلامت</a:t>
            </a:r>
            <a:endParaRPr lang="en-US" sz="3200" dirty="0"/>
          </a:p>
        </p:txBody>
      </p:sp>
      <p:sp>
        <p:nvSpPr>
          <p:cNvPr id="3" name="Subtitle 2"/>
          <p:cNvSpPr>
            <a:spLocks noGrp="1"/>
          </p:cNvSpPr>
          <p:nvPr>
            <p:ph type="subTitle" idx="1"/>
          </p:nvPr>
        </p:nvSpPr>
        <p:spPr>
          <a:xfrm>
            <a:off x="533400" y="1143000"/>
            <a:ext cx="8382000" cy="4648200"/>
          </a:xfrm>
        </p:spPr>
        <p:txBody>
          <a:bodyPr>
            <a:normAutofit fontScale="92500" lnSpcReduction="10000"/>
          </a:bodyPr>
          <a:lstStyle/>
          <a:p>
            <a:pPr algn="r"/>
            <a:r>
              <a:rPr lang="fa-IR" dirty="0" smtClean="0">
                <a:solidFill>
                  <a:schemeClr val="tx1"/>
                </a:solidFill>
                <a:cs typeface="B Nazanin" panose="00000400000000000000" pitchFamily="2" charset="-78"/>
              </a:rPr>
              <a:t>با توجه به تغییرات اساسی در سالهای گذشته در حوزه بهداشت و درمان و همچنین ایجاد مفاهیم جدید در موضوعاتی از قبیل سلامت، تعیین کننده های سلامت و مدلهای آموزشی جدید که بر اساس مراقبت های اولیه بهداشتی می باشد،  پزشک خانواده و</a:t>
            </a:r>
            <a:r>
              <a:rPr lang="fa-IR" dirty="0" smtClean="0">
                <a:solidFill>
                  <a:srgbClr val="FF0000"/>
                </a:solidFill>
                <a:cs typeface="B Nazanin" panose="00000400000000000000" pitchFamily="2" charset="-78"/>
              </a:rPr>
              <a:t>... </a:t>
            </a:r>
            <a:r>
              <a:rPr lang="fa-IR" dirty="0">
                <a:solidFill>
                  <a:srgbClr val="FF0000"/>
                </a:solidFill>
                <a:cs typeface="B Nazanin" panose="00000400000000000000" pitchFamily="2" charset="-78"/>
              </a:rPr>
              <a:t>ارایه دهندگان مراقبت های سلامت </a:t>
            </a:r>
            <a:r>
              <a:rPr lang="fa-IR" dirty="0" smtClean="0">
                <a:solidFill>
                  <a:schemeClr val="tx1"/>
                </a:solidFill>
                <a:cs typeface="B Nazanin" panose="00000400000000000000" pitchFamily="2" charset="-78"/>
              </a:rPr>
              <a:t>علاوه بر مهارت درمان نیاز دارند که مهارتهای دیگری را تمرین کنند و آموزش ببیند. یافته ها نشان داد که </a:t>
            </a:r>
            <a:r>
              <a:rPr lang="fa-IR" dirty="0">
                <a:cs typeface="B Nazanin" panose="00000400000000000000" pitchFamily="2" charset="-78"/>
              </a:rPr>
              <a:t>ارایه دهندگان مراقبت های سلامت </a:t>
            </a:r>
            <a:r>
              <a:rPr lang="ar-SA" dirty="0" smtClean="0">
                <a:solidFill>
                  <a:schemeClr val="tx1"/>
                </a:solidFill>
                <a:cs typeface="B Nazanin" panose="00000400000000000000" pitchFamily="2" charset="-78"/>
              </a:rPr>
              <a:t>علاوه بر مهارت مراقبت پزشكي، به مهارتهاي ديگري نظير: برقراري ارتباط، همه گير- شناسي،تصميم گيري، مشاركت</a:t>
            </a:r>
            <a:r>
              <a:rPr lang="fa-IR" dirty="0" smtClean="0">
                <a:solidFill>
                  <a:schemeClr val="tx1"/>
                </a:solidFill>
                <a:cs typeface="B Nazanin" panose="00000400000000000000" pitchFamily="2" charset="-78"/>
              </a:rPr>
              <a:t> ( کار گروهی)</a:t>
            </a:r>
            <a:r>
              <a:rPr lang="ar-SA" dirty="0" smtClean="0">
                <a:solidFill>
                  <a:schemeClr val="tx1"/>
                </a:solidFill>
                <a:cs typeface="B Nazanin" panose="00000400000000000000" pitchFamily="2" charset="-78"/>
              </a:rPr>
              <a:t>، آموزشي، رهبري، پژوهش و ارزشيابي نيز نياز دارند</a:t>
            </a:r>
            <a:r>
              <a:rPr lang="fa-IR" dirty="0" smtClean="0">
                <a:solidFill>
                  <a:schemeClr val="tx1"/>
                </a:solidFill>
                <a:cs typeface="B Nazanin" panose="00000400000000000000" pitchFamily="2" charset="-78"/>
              </a:rPr>
              <a:t>.</a:t>
            </a:r>
            <a:r>
              <a:rPr lang="ar-SA" dirty="0" smtClean="0">
                <a:solidFill>
                  <a:schemeClr val="tx1"/>
                </a:solidFill>
                <a:cs typeface="B Nazanin" panose="00000400000000000000" pitchFamily="2" charset="-78"/>
              </a:rPr>
              <a:t> </a:t>
            </a:r>
            <a:endParaRPr lang="en-US" dirty="0">
              <a:solidFill>
                <a:schemeClr val="tx1"/>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0413"/>
            <a:ext cx="8229600" cy="1143000"/>
          </a:xfrm>
        </p:spPr>
        <p:txBody>
          <a:bodyPr>
            <a:normAutofit fontScale="90000"/>
          </a:bodyPr>
          <a:lstStyle/>
          <a:p>
            <a:pPr>
              <a:defRPr/>
            </a:pPr>
            <a:r>
              <a:rPr lang="en-US" sz="5400" b="1" dirty="0" smtClean="0"/>
              <a:t>Go Team !</a:t>
            </a:r>
            <a:br>
              <a:rPr lang="en-US" sz="5400" b="1" dirty="0" smtClean="0"/>
            </a:br>
            <a:r>
              <a:rPr lang="en-US" b="1" dirty="0" smtClean="0">
                <a:latin typeface="Bodoni MT" pitchFamily="18" charset="0"/>
              </a:rPr>
              <a:t>(The End!)</a:t>
            </a:r>
          </a:p>
        </p:txBody>
      </p:sp>
      <p:pic>
        <p:nvPicPr>
          <p:cNvPr id="14339" name="Picture 4"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2667000" y="838200"/>
            <a:ext cx="1662113" cy="1881188"/>
          </a:xfrm>
          <a:prstGeom prst="rect">
            <a:avLst/>
          </a:prstGeom>
          <a:noFill/>
          <a:ln w="9525">
            <a:noFill/>
            <a:miter lim="800000"/>
            <a:headEnd/>
            <a:tailEnd/>
          </a:ln>
        </p:spPr>
      </p:pic>
      <p:pic>
        <p:nvPicPr>
          <p:cNvPr id="14340" name="Picture 5"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4343400" y="1219200"/>
            <a:ext cx="1589088" cy="1798638"/>
          </a:xfrm>
          <a:prstGeom prst="rect">
            <a:avLst/>
          </a:prstGeom>
          <a:noFill/>
          <a:ln w="9525">
            <a:noFill/>
            <a:miter lim="800000"/>
            <a:headEnd/>
            <a:tailEnd/>
          </a:ln>
        </p:spPr>
      </p:pic>
      <p:pic>
        <p:nvPicPr>
          <p:cNvPr id="14341" name="Picture 6"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6019800" y="1752600"/>
            <a:ext cx="1589088" cy="1798638"/>
          </a:xfrm>
          <a:prstGeom prst="rect">
            <a:avLst/>
          </a:prstGeom>
          <a:noFill/>
          <a:ln w="9525">
            <a:noFill/>
            <a:miter lim="800000"/>
            <a:headEnd/>
            <a:tailEnd/>
          </a:ln>
        </p:spPr>
      </p:pic>
      <p:pic>
        <p:nvPicPr>
          <p:cNvPr id="14342" name="Picture 7"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7554913" y="2971800"/>
            <a:ext cx="1589087" cy="1798638"/>
          </a:xfrm>
          <a:prstGeom prst="rect">
            <a:avLst/>
          </a:prstGeom>
          <a:noFill/>
          <a:ln w="9525">
            <a:noFill/>
            <a:miter lim="800000"/>
            <a:headEnd/>
            <a:tailEnd/>
          </a:ln>
        </p:spPr>
      </p:pic>
      <p:pic>
        <p:nvPicPr>
          <p:cNvPr id="14343" name="Picture 8"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6096000" y="4267200"/>
            <a:ext cx="1589088" cy="1798638"/>
          </a:xfrm>
          <a:prstGeom prst="rect">
            <a:avLst/>
          </a:prstGeom>
          <a:noFill/>
          <a:ln w="9525">
            <a:noFill/>
            <a:miter lim="800000"/>
            <a:headEnd/>
            <a:tailEnd/>
          </a:ln>
        </p:spPr>
      </p:pic>
      <p:pic>
        <p:nvPicPr>
          <p:cNvPr id="14344" name="Picture 9"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4419600" y="4724400"/>
            <a:ext cx="1589088" cy="1798638"/>
          </a:xfrm>
          <a:prstGeom prst="rect">
            <a:avLst/>
          </a:prstGeom>
          <a:noFill/>
          <a:ln w="9525">
            <a:noFill/>
            <a:miter lim="800000"/>
            <a:headEnd/>
            <a:tailEnd/>
          </a:ln>
        </p:spPr>
      </p:pic>
      <p:pic>
        <p:nvPicPr>
          <p:cNvPr id="14345" name="Picture 10"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2438400" y="4876800"/>
            <a:ext cx="1589088" cy="1798638"/>
          </a:xfrm>
          <a:prstGeom prst="rect">
            <a:avLst/>
          </a:prstGeom>
          <a:noFill/>
          <a:ln w="9525">
            <a:noFill/>
            <a:miter lim="800000"/>
            <a:headEnd/>
            <a:tailEnd/>
          </a:ln>
        </p:spPr>
      </p:pic>
      <p:pic>
        <p:nvPicPr>
          <p:cNvPr id="14346" name="Picture 11"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806450" y="152400"/>
            <a:ext cx="1589088" cy="1798638"/>
          </a:xfrm>
          <a:prstGeom prst="rect">
            <a:avLst/>
          </a:prstGeom>
          <a:noFill/>
          <a:ln w="9525">
            <a:noFill/>
            <a:miter lim="800000"/>
            <a:headEnd/>
            <a:tailEnd/>
          </a:ln>
        </p:spPr>
      </p:pic>
      <p:pic>
        <p:nvPicPr>
          <p:cNvPr id="14347" name="Picture 12" descr="C:\Users\Edith Stewart\AppData\Local\Microsoft\Windows\Temporary Internet Files\Content.IE5\W2TM7XY5\MC900155541[1].wmf"/>
          <p:cNvPicPr>
            <a:picLocks noChangeAspect="1" noChangeArrowheads="1"/>
          </p:cNvPicPr>
          <p:nvPr/>
        </p:nvPicPr>
        <p:blipFill>
          <a:blip r:embed="rId2"/>
          <a:srcRect/>
          <a:stretch>
            <a:fillRect/>
          </a:stretch>
        </p:blipFill>
        <p:spPr bwMode="auto">
          <a:xfrm>
            <a:off x="457200" y="5059363"/>
            <a:ext cx="1589087" cy="1798637"/>
          </a:xfrm>
          <a:prstGeom prst="rect">
            <a:avLst/>
          </a:prstGeom>
          <a:noFill/>
          <a:ln w="9525">
            <a:noFill/>
            <a:miter lim="800000"/>
            <a:headEnd/>
            <a:tailEnd/>
          </a:ln>
        </p:spPr>
      </p:pic>
      <p:sp>
        <p:nvSpPr>
          <p:cNvPr id="16" name="Slide Number Placeholder 15"/>
          <p:cNvSpPr txBox="1">
            <a:spLocks noGrp="1"/>
          </p:cNvSpPr>
          <p:nvPr/>
        </p:nvSpPr>
        <p:spPr bwMode="auto">
          <a:xfrm>
            <a:off x="6553200" y="6248400"/>
            <a:ext cx="2133600" cy="457200"/>
          </a:xfrm>
          <a:prstGeom prst="rect">
            <a:avLst/>
          </a:prstGeom>
          <a:noFill/>
          <a:ln>
            <a:miter lim="800000"/>
            <a:headEnd/>
            <a:tailEnd/>
          </a:ln>
        </p:spPr>
        <p:txBody>
          <a:bodyPr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defRPr/>
            </a:pPr>
            <a:endParaRPr lang="en-US" sz="1200"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50900"/>
          </a:xfrm>
        </p:spPr>
        <p:txBody>
          <a:bodyPr/>
          <a:lstStyle/>
          <a:p>
            <a:pPr eaLnBrk="1" hangingPunct="1"/>
            <a:r>
              <a:rPr lang="ar-SA" sz="4000" b="1" dirty="0" smtClean="0"/>
              <a:t>تعريف سلامت از ديدگاه سازمان جهاني بهداشت</a:t>
            </a:r>
            <a:endParaRPr lang="en-US" sz="4000" b="1" dirty="0" smtClean="0"/>
          </a:p>
        </p:txBody>
      </p:sp>
      <p:sp>
        <p:nvSpPr>
          <p:cNvPr id="13315" name="Rectangle 3"/>
          <p:cNvSpPr>
            <a:spLocks noGrp="1" noChangeArrowheads="1"/>
          </p:cNvSpPr>
          <p:nvPr>
            <p:ph type="body" idx="1"/>
          </p:nvPr>
        </p:nvSpPr>
        <p:spPr>
          <a:xfrm>
            <a:off x="539750" y="1052513"/>
            <a:ext cx="8353425" cy="4824412"/>
          </a:xfrm>
          <a:ln>
            <a:solidFill>
              <a:srgbClr val="33CC33"/>
            </a:solidFill>
            <a:miter lim="800000"/>
            <a:headEnd/>
            <a:tailEnd/>
          </a:ln>
        </p:spPr>
        <p:txBody>
          <a:bodyPr/>
          <a:lstStyle/>
          <a:p>
            <a:pPr eaLnBrk="1" hangingPunct="1"/>
            <a:endParaRPr lang="ar-SA" b="1" dirty="0" smtClean="0"/>
          </a:p>
          <a:p>
            <a:pPr algn="r" rtl="1" eaLnBrk="1" hangingPunct="1"/>
            <a:r>
              <a:rPr lang="ar-SA" b="1" dirty="0" smtClean="0"/>
              <a:t>سلامت عبارتست از برخورداري از آسايش كامل </a:t>
            </a:r>
            <a:r>
              <a:rPr lang="ar-SA" b="1" i="1" dirty="0" smtClean="0"/>
              <a:t>جسمي</a:t>
            </a:r>
            <a:r>
              <a:rPr lang="ar-SA" b="1" dirty="0" smtClean="0"/>
              <a:t>، </a:t>
            </a:r>
            <a:r>
              <a:rPr lang="ar-SA" b="1" i="1" dirty="0" smtClean="0"/>
              <a:t>رواني</a:t>
            </a:r>
            <a:r>
              <a:rPr lang="ar-SA" b="1" dirty="0" smtClean="0"/>
              <a:t> و </a:t>
            </a:r>
            <a:r>
              <a:rPr lang="ar-SA" b="1" i="1" dirty="0" smtClean="0"/>
              <a:t>اجتماعي</a:t>
            </a:r>
            <a:r>
              <a:rPr lang="ar-SA" b="1" dirty="0" smtClean="0"/>
              <a:t> و</a:t>
            </a:r>
            <a:r>
              <a:rPr lang="fa-IR" b="1" u="sng" dirty="0" smtClean="0">
                <a:solidFill>
                  <a:srgbClr val="33CC33"/>
                </a:solidFill>
              </a:rPr>
              <a:t>معنوی</a:t>
            </a:r>
            <a:r>
              <a:rPr lang="ar-SA" b="1" u="sng" dirty="0" smtClean="0"/>
              <a:t> </a:t>
            </a:r>
            <a:r>
              <a:rPr lang="ar-SA" b="1" dirty="0" smtClean="0"/>
              <a:t>نه فقط نداشتن بيماري و نقص عضو</a:t>
            </a:r>
            <a:r>
              <a:rPr lang="ar-SA" dirty="0" smtClean="0"/>
              <a:t> (6). جالب توجه است كه حكيم نظامي در كتاب پنج گنج خود، با بهره‌گيري از ايجاز شعر فارسي، تعريف طولاني سازمان جهاني بهداشت را با دو كلمه </a:t>
            </a:r>
            <a:r>
              <a:rPr lang="ar-SA" b="1" dirty="0" smtClean="0"/>
              <a:t>سلامت = آسودگي</a:t>
            </a:r>
            <a:r>
              <a:rPr lang="ar-SA" dirty="0" smtClean="0"/>
              <a:t> (سلامت به اقليم آسودگيست) بيان نموده است.</a:t>
            </a:r>
            <a:endParaRPr lang="en-US" dirty="0" smtClean="0"/>
          </a:p>
        </p:txBody>
      </p:sp>
    </p:spTree>
    <p:extLst>
      <p:ext uri="{BB962C8B-B14F-4D97-AF65-F5344CB8AC3E}">
        <p14:creationId xmlns:p14="http://schemas.microsoft.com/office/powerpoint/2010/main" val="119195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557338"/>
          </a:xfrm>
        </p:spPr>
        <p:txBody>
          <a:bodyPr/>
          <a:lstStyle/>
          <a:p>
            <a:pPr eaLnBrk="1" hangingPunct="1"/>
            <a:r>
              <a:rPr lang="ar-SA" sz="3600" b="1" dirty="0" smtClean="0"/>
              <a:t>عوامل موثر بر سلامتي (تعيين كننده هاي سلامتي</a:t>
            </a:r>
            <a:r>
              <a:rPr lang="fa-IR" sz="3600" b="1" dirty="0" smtClean="0"/>
              <a:t>) </a:t>
            </a:r>
            <a:r>
              <a:rPr lang="en-US" sz="3600" b="1" dirty="0" smtClean="0"/>
              <a:t>(Determinants of health</a:t>
            </a:r>
            <a:r>
              <a:rPr lang="fa-IR" sz="3600" b="1" dirty="0" smtClean="0"/>
              <a:t>(</a:t>
            </a:r>
            <a:r>
              <a:rPr lang="en-US" dirty="0" smtClean="0"/>
              <a:t> </a:t>
            </a:r>
          </a:p>
        </p:txBody>
      </p:sp>
      <p:sp>
        <p:nvSpPr>
          <p:cNvPr id="17411" name="Rectangle 3"/>
          <p:cNvSpPr>
            <a:spLocks noGrp="1" noChangeArrowheads="1"/>
          </p:cNvSpPr>
          <p:nvPr>
            <p:ph type="body" idx="1"/>
          </p:nvPr>
        </p:nvSpPr>
        <p:spPr/>
        <p:txBody>
          <a:bodyPr/>
          <a:lstStyle/>
          <a:p>
            <a:pPr algn="r" eaLnBrk="1" hangingPunct="1">
              <a:buFontTx/>
              <a:buNone/>
            </a:pPr>
            <a:endParaRPr lang="fa-IR" dirty="0" smtClean="0"/>
          </a:p>
          <a:p>
            <a:pPr algn="r" eaLnBrk="1" hangingPunct="1"/>
            <a:r>
              <a:rPr lang="fa-IR" dirty="0" smtClean="0"/>
              <a:t>1-</a:t>
            </a:r>
            <a:r>
              <a:rPr lang="ar-SA" b="1" dirty="0" smtClean="0"/>
              <a:t>عوامل ژنتيكي و فردي</a:t>
            </a:r>
            <a:endParaRPr lang="en-US" b="1" dirty="0" smtClean="0"/>
          </a:p>
        </p:txBody>
      </p:sp>
      <p:sp>
        <p:nvSpPr>
          <p:cNvPr id="17412" name="Rectangle 4"/>
          <p:cNvSpPr>
            <a:spLocks noChangeArrowheads="1"/>
          </p:cNvSpPr>
          <p:nvPr/>
        </p:nvSpPr>
        <p:spPr bwMode="auto">
          <a:xfrm>
            <a:off x="6227763" y="2708275"/>
            <a:ext cx="2446337" cy="579438"/>
          </a:xfrm>
          <a:prstGeom prst="rect">
            <a:avLst/>
          </a:prstGeom>
          <a:noFill/>
          <a:ln w="9525">
            <a:noFill/>
            <a:miter lim="800000"/>
            <a:headEnd/>
            <a:tailEnd/>
          </a:ln>
        </p:spPr>
        <p:txBody>
          <a:bodyPr wrap="none">
            <a:spAutoFit/>
          </a:bodyPr>
          <a:lstStyle/>
          <a:p>
            <a:r>
              <a:rPr lang="fa-IR" sz="3200" b="1" dirty="0"/>
              <a:t>2-</a:t>
            </a:r>
            <a:r>
              <a:rPr lang="ar-SA" sz="3200" b="1" dirty="0"/>
              <a:t>عوامل محيطي</a:t>
            </a:r>
            <a:endParaRPr lang="en-US" sz="3200" b="1" dirty="0"/>
          </a:p>
        </p:txBody>
      </p:sp>
      <p:sp>
        <p:nvSpPr>
          <p:cNvPr id="17413" name="Rectangle 5"/>
          <p:cNvSpPr>
            <a:spLocks noChangeArrowheads="1"/>
          </p:cNvSpPr>
          <p:nvPr/>
        </p:nvSpPr>
        <p:spPr bwMode="auto">
          <a:xfrm>
            <a:off x="5076825" y="3213100"/>
            <a:ext cx="3603625" cy="579438"/>
          </a:xfrm>
          <a:prstGeom prst="rect">
            <a:avLst/>
          </a:prstGeom>
          <a:noFill/>
          <a:ln w="9525">
            <a:noFill/>
            <a:miter lim="800000"/>
            <a:headEnd/>
            <a:tailEnd/>
          </a:ln>
        </p:spPr>
        <p:txBody>
          <a:bodyPr wrap="none">
            <a:spAutoFit/>
          </a:bodyPr>
          <a:lstStyle/>
          <a:p>
            <a:r>
              <a:rPr lang="en-US"/>
              <a:t> </a:t>
            </a:r>
            <a:r>
              <a:rPr lang="fa-IR" sz="3200"/>
              <a:t>3-</a:t>
            </a:r>
            <a:r>
              <a:rPr lang="ar-SA" sz="3200" b="1"/>
              <a:t>شيوه هاي زندگي مردم</a:t>
            </a:r>
            <a:endParaRPr lang="en-US" sz="3200" b="1"/>
          </a:p>
        </p:txBody>
      </p:sp>
      <p:sp>
        <p:nvSpPr>
          <p:cNvPr id="17414" name="Rectangle 6"/>
          <p:cNvSpPr>
            <a:spLocks noChangeArrowheads="1"/>
          </p:cNvSpPr>
          <p:nvPr/>
        </p:nvSpPr>
        <p:spPr bwMode="auto">
          <a:xfrm>
            <a:off x="1371601" y="3792538"/>
            <a:ext cx="7696200" cy="1077218"/>
          </a:xfrm>
          <a:prstGeom prst="rect">
            <a:avLst/>
          </a:prstGeom>
          <a:noFill/>
          <a:ln w="9525">
            <a:noFill/>
            <a:miter lim="800000"/>
            <a:headEnd/>
            <a:tailEnd/>
          </a:ln>
        </p:spPr>
        <p:txBody>
          <a:bodyPr wrap="square">
            <a:spAutoFit/>
          </a:bodyPr>
          <a:lstStyle/>
          <a:p>
            <a:r>
              <a:rPr lang="fa-IR" sz="3200" dirty="0" smtClean="0"/>
              <a:t>4- </a:t>
            </a:r>
            <a:r>
              <a:rPr lang="ar-SA" sz="3200" b="1" dirty="0"/>
              <a:t>وسعت و كيفيت ارائه </a:t>
            </a:r>
            <a:r>
              <a:rPr lang="ar-SA" sz="3200" b="1" dirty="0" smtClean="0"/>
              <a:t>خدمات</a:t>
            </a:r>
            <a:r>
              <a:rPr lang="fa-IR" sz="3200" b="1" dirty="0" smtClean="0"/>
              <a:t> </a:t>
            </a:r>
            <a:r>
              <a:rPr lang="fa-IR" sz="3200" dirty="0" smtClean="0"/>
              <a:t>بهداشتی- درمانی 25%</a:t>
            </a:r>
          </a:p>
          <a:p>
            <a:endParaRPr lang="en-US" sz="3200" b="1" dirty="0"/>
          </a:p>
        </p:txBody>
      </p:sp>
      <p:sp>
        <p:nvSpPr>
          <p:cNvPr id="17415" name="Rectangle 7"/>
          <p:cNvSpPr>
            <a:spLocks noChangeArrowheads="1"/>
          </p:cNvSpPr>
          <p:nvPr/>
        </p:nvSpPr>
        <p:spPr bwMode="auto">
          <a:xfrm>
            <a:off x="4929190" y="4429132"/>
            <a:ext cx="3941762" cy="584775"/>
          </a:xfrm>
          <a:prstGeom prst="rect">
            <a:avLst/>
          </a:prstGeom>
          <a:noFill/>
          <a:ln w="9525">
            <a:noFill/>
            <a:miter lim="800000"/>
            <a:headEnd/>
            <a:tailEnd/>
          </a:ln>
        </p:spPr>
        <p:txBody>
          <a:bodyPr wrap="square">
            <a:spAutoFit/>
          </a:bodyPr>
          <a:lstStyle/>
          <a:p>
            <a:r>
              <a:rPr lang="fa-IR" sz="3200" dirty="0"/>
              <a:t>5- </a:t>
            </a:r>
            <a:r>
              <a:rPr lang="ar-SA" sz="3200" dirty="0"/>
              <a:t>شرايط اقتصادي اجتماعي</a:t>
            </a:r>
            <a:endParaRPr lang="en-US" sz="3200" dirty="0"/>
          </a:p>
        </p:txBody>
      </p:sp>
    </p:spTree>
    <p:extLst>
      <p:ext uri="{BB962C8B-B14F-4D97-AF65-F5344CB8AC3E}">
        <p14:creationId xmlns:p14="http://schemas.microsoft.com/office/powerpoint/2010/main" val="9144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066800"/>
          </a:xfrm>
        </p:spPr>
        <p:txBody>
          <a:bodyPr/>
          <a:lstStyle/>
          <a:p>
            <a:pPr eaLnBrk="1" hangingPunct="1"/>
            <a:r>
              <a:rPr lang="en-US" b="1" dirty="0" smtClean="0"/>
              <a:t>DETERMINANTS OF HEALTH</a:t>
            </a:r>
            <a:endParaRPr lang="en-US" dirty="0" smtClean="0"/>
          </a:p>
        </p:txBody>
      </p:sp>
      <p:pic>
        <p:nvPicPr>
          <p:cNvPr id="18435" name="Picture 3"/>
          <p:cNvPicPr>
            <a:picLocks noGrp="1" noChangeAspect="1" noChangeArrowheads="1"/>
          </p:cNvPicPr>
          <p:nvPr>
            <p:ph idx="1"/>
          </p:nvPr>
        </p:nvPicPr>
        <p:blipFill>
          <a:blip r:embed="rId2"/>
          <a:srcRect/>
          <a:stretch>
            <a:fillRect/>
          </a:stretch>
        </p:blipFill>
        <p:spPr>
          <a:xfrm>
            <a:off x="0" y="1438275"/>
            <a:ext cx="9144000" cy="5419725"/>
          </a:xfrm>
          <a:noFill/>
        </p:spPr>
      </p:pic>
      <p:sp>
        <p:nvSpPr>
          <p:cNvPr id="18436" name="Text Box 4"/>
          <p:cNvSpPr txBox="1">
            <a:spLocks noChangeArrowheads="1"/>
          </p:cNvSpPr>
          <p:nvPr/>
        </p:nvSpPr>
        <p:spPr bwMode="auto">
          <a:xfrm>
            <a:off x="0" y="6415088"/>
            <a:ext cx="2438400" cy="304800"/>
          </a:xfrm>
          <a:prstGeom prst="rect">
            <a:avLst/>
          </a:prstGeom>
          <a:noFill/>
          <a:ln w="9525">
            <a:noFill/>
            <a:miter lim="800000"/>
            <a:headEnd/>
            <a:tailEnd/>
          </a:ln>
        </p:spPr>
        <p:txBody>
          <a:bodyPr>
            <a:spAutoFit/>
          </a:bodyPr>
          <a:lstStyle/>
          <a:p>
            <a:pPr>
              <a:spcBef>
                <a:spcPct val="50000"/>
              </a:spcBef>
            </a:pPr>
            <a:r>
              <a:rPr lang="en-US" sz="1400"/>
              <a:t>(Tarimo and Webster, 1994)</a:t>
            </a:r>
          </a:p>
        </p:txBody>
      </p:sp>
      <p:sp>
        <p:nvSpPr>
          <p:cNvPr id="25605" name="Text Box 5"/>
          <p:cNvSpPr txBox="1">
            <a:spLocks noChangeArrowheads="1"/>
          </p:cNvSpPr>
          <p:nvPr/>
        </p:nvSpPr>
        <p:spPr bwMode="auto">
          <a:xfrm>
            <a:off x="685800" y="2892425"/>
            <a:ext cx="2362200" cy="228917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marL="342900" indent="-342900">
              <a:defRPr/>
            </a:pPr>
            <a:r>
              <a:rPr lang="en-US" b="1" dirty="0">
                <a:latin typeface="Arial" charset="0"/>
                <a:cs typeface="Arial" charset="0"/>
              </a:rPr>
              <a:t>Health care</a:t>
            </a:r>
          </a:p>
          <a:p>
            <a:pPr marL="342900" indent="-342900">
              <a:buFontTx/>
              <a:buAutoNum type="arabicPeriod"/>
              <a:defRPr/>
            </a:pPr>
            <a:r>
              <a:rPr lang="en-US" b="1" dirty="0">
                <a:latin typeface="Arial" charset="0"/>
                <a:cs typeface="Arial" charset="0"/>
              </a:rPr>
              <a:t>Resources</a:t>
            </a:r>
          </a:p>
          <a:p>
            <a:pPr marL="342900" indent="-342900">
              <a:buFontTx/>
              <a:buAutoNum type="arabicPeriod"/>
              <a:defRPr/>
            </a:pPr>
            <a:r>
              <a:rPr lang="en-US" b="1" dirty="0" err="1">
                <a:latin typeface="Arial" charset="0"/>
                <a:cs typeface="Arial" charset="0"/>
              </a:rPr>
              <a:t>Organisation</a:t>
            </a:r>
            <a:r>
              <a:rPr lang="en-US" b="1" dirty="0">
                <a:latin typeface="Arial" charset="0"/>
                <a:cs typeface="Arial" charset="0"/>
              </a:rPr>
              <a:t> and management</a:t>
            </a:r>
          </a:p>
          <a:p>
            <a:pPr marL="342900" indent="-342900">
              <a:buFontTx/>
              <a:buAutoNum type="arabicPeriod"/>
              <a:defRPr/>
            </a:pPr>
            <a:r>
              <a:rPr lang="en-US" b="1" dirty="0">
                <a:latin typeface="Arial" charset="0"/>
                <a:cs typeface="Arial" charset="0"/>
              </a:rPr>
              <a:t>Delivery and accessibility</a:t>
            </a:r>
          </a:p>
          <a:p>
            <a:pPr marL="342900" indent="-342900">
              <a:buFontTx/>
              <a:buAutoNum type="arabicPeriod"/>
              <a:defRPr/>
            </a:pPr>
            <a:r>
              <a:rPr lang="en-US" b="1" dirty="0">
                <a:latin typeface="Arial" charset="0"/>
                <a:cs typeface="Arial" charset="0"/>
              </a:rPr>
              <a:t>Quality, Use</a:t>
            </a:r>
          </a:p>
        </p:txBody>
      </p:sp>
      <p:sp>
        <p:nvSpPr>
          <p:cNvPr id="25606" name="Text Box 6"/>
          <p:cNvSpPr txBox="1">
            <a:spLocks noChangeArrowheads="1"/>
          </p:cNvSpPr>
          <p:nvPr/>
        </p:nvSpPr>
        <p:spPr bwMode="auto">
          <a:xfrm>
            <a:off x="3657600" y="5334000"/>
            <a:ext cx="1905000" cy="126682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ctr">
              <a:defRPr/>
            </a:pPr>
            <a:r>
              <a:rPr lang="en-US" b="1">
                <a:latin typeface="Arial" charset="0"/>
                <a:cs typeface="Arial" charset="0"/>
              </a:rPr>
              <a:t>Age</a:t>
            </a:r>
          </a:p>
          <a:p>
            <a:pPr algn="ctr">
              <a:defRPr/>
            </a:pPr>
            <a:r>
              <a:rPr lang="en-US" b="1">
                <a:latin typeface="Arial" charset="0"/>
                <a:cs typeface="Arial" charset="0"/>
              </a:rPr>
              <a:t>Gender</a:t>
            </a:r>
          </a:p>
          <a:p>
            <a:pPr algn="ctr">
              <a:defRPr/>
            </a:pPr>
            <a:r>
              <a:rPr lang="en-US" b="1">
                <a:latin typeface="Arial" charset="0"/>
                <a:cs typeface="Arial" charset="0"/>
              </a:rPr>
              <a:t>Genetics</a:t>
            </a:r>
          </a:p>
          <a:p>
            <a:pPr algn="ctr">
              <a:defRPr/>
            </a:pPr>
            <a:r>
              <a:rPr lang="en-US" b="1">
                <a:latin typeface="Arial" charset="0"/>
                <a:cs typeface="Arial" charset="0"/>
              </a:rPr>
              <a:t>Life-style</a:t>
            </a:r>
          </a:p>
        </p:txBody>
      </p:sp>
      <p:sp>
        <p:nvSpPr>
          <p:cNvPr id="25607" name="Text Box 7"/>
          <p:cNvSpPr txBox="1">
            <a:spLocks noChangeArrowheads="1"/>
          </p:cNvSpPr>
          <p:nvPr/>
        </p:nvSpPr>
        <p:spPr bwMode="auto">
          <a:xfrm>
            <a:off x="6096000" y="5334000"/>
            <a:ext cx="2286000" cy="146526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lgn="ctr">
              <a:defRPr/>
            </a:pPr>
            <a:r>
              <a:rPr lang="en-US" b="1">
                <a:latin typeface="Arial" charset="0"/>
                <a:cs typeface="Arial" charset="0"/>
              </a:rPr>
              <a:t>Social organizational networks</a:t>
            </a:r>
          </a:p>
          <a:p>
            <a:pPr algn="ctr">
              <a:defRPr/>
            </a:pPr>
            <a:r>
              <a:rPr lang="en-US" b="1">
                <a:latin typeface="Arial" charset="0"/>
                <a:cs typeface="Arial" charset="0"/>
              </a:rPr>
              <a:t>Living conditions</a:t>
            </a:r>
          </a:p>
          <a:p>
            <a:pPr algn="ctr">
              <a:defRPr/>
            </a:pPr>
            <a:r>
              <a:rPr lang="en-US" b="1">
                <a:latin typeface="Arial" charset="0"/>
                <a:cs typeface="Arial" charset="0"/>
              </a:rPr>
              <a:t>Family size</a:t>
            </a:r>
          </a:p>
        </p:txBody>
      </p:sp>
      <p:sp>
        <p:nvSpPr>
          <p:cNvPr id="25608" name="Text Box 8"/>
          <p:cNvSpPr txBox="1">
            <a:spLocks noChangeArrowheads="1"/>
          </p:cNvSpPr>
          <p:nvPr/>
        </p:nvSpPr>
        <p:spPr bwMode="auto">
          <a:xfrm>
            <a:off x="6477000" y="3505200"/>
            <a:ext cx="1905000" cy="10668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defRPr/>
            </a:pPr>
            <a:r>
              <a:rPr lang="en-US" b="1">
                <a:latin typeface="Arial" charset="0"/>
                <a:cs typeface="Arial" charset="0"/>
              </a:rPr>
              <a:t>Work</a:t>
            </a:r>
          </a:p>
          <a:p>
            <a:pPr>
              <a:defRPr/>
            </a:pPr>
            <a:r>
              <a:rPr lang="en-US" b="1">
                <a:latin typeface="Arial" charset="0"/>
                <a:cs typeface="Arial" charset="0"/>
              </a:rPr>
              <a:t>Environtment</a:t>
            </a:r>
          </a:p>
          <a:p>
            <a:pPr>
              <a:defRPr/>
            </a:pPr>
            <a:r>
              <a:rPr lang="en-US" b="1">
                <a:latin typeface="Arial" charset="0"/>
                <a:cs typeface="Arial" charset="0"/>
              </a:rPr>
              <a:t>Employment</a:t>
            </a:r>
          </a:p>
        </p:txBody>
      </p:sp>
      <p:sp>
        <p:nvSpPr>
          <p:cNvPr id="25609" name="Text Box 9"/>
          <p:cNvSpPr txBox="1">
            <a:spLocks noChangeArrowheads="1"/>
          </p:cNvSpPr>
          <p:nvPr/>
        </p:nvSpPr>
        <p:spPr bwMode="auto">
          <a:xfrm>
            <a:off x="6096000" y="1660525"/>
            <a:ext cx="2362200" cy="12954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defRPr/>
            </a:pPr>
            <a:r>
              <a:rPr lang="en-US" b="1">
                <a:latin typeface="Arial" charset="0"/>
                <a:cs typeface="Arial" charset="0"/>
              </a:rPr>
              <a:t>Education</a:t>
            </a:r>
          </a:p>
          <a:p>
            <a:pPr>
              <a:defRPr/>
            </a:pPr>
            <a:r>
              <a:rPr lang="en-US" b="1">
                <a:latin typeface="Arial" charset="0"/>
                <a:cs typeface="Arial" charset="0"/>
              </a:rPr>
              <a:t>Agriculture</a:t>
            </a:r>
          </a:p>
          <a:p>
            <a:pPr>
              <a:defRPr/>
            </a:pPr>
            <a:r>
              <a:rPr lang="en-US" b="1">
                <a:latin typeface="Arial" charset="0"/>
                <a:cs typeface="Arial" charset="0"/>
              </a:rPr>
              <a:t>Water/Sanitation</a:t>
            </a:r>
          </a:p>
          <a:p>
            <a:pPr>
              <a:defRPr/>
            </a:pPr>
            <a:r>
              <a:rPr lang="en-US" b="1">
                <a:latin typeface="Arial" charset="0"/>
                <a:cs typeface="Arial" charset="0"/>
              </a:rPr>
              <a:t>Housing</a:t>
            </a:r>
          </a:p>
        </p:txBody>
      </p:sp>
      <p:sp>
        <p:nvSpPr>
          <p:cNvPr id="25610" name="Text Box 10"/>
          <p:cNvSpPr txBox="1">
            <a:spLocks noChangeArrowheads="1"/>
          </p:cNvSpPr>
          <p:nvPr/>
        </p:nvSpPr>
        <p:spPr bwMode="auto">
          <a:xfrm>
            <a:off x="3686175" y="1600200"/>
            <a:ext cx="1905000" cy="838200"/>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lstStyle/>
          <a:p>
            <a:pPr>
              <a:spcBef>
                <a:spcPct val="50000"/>
              </a:spcBef>
              <a:defRPr/>
            </a:pPr>
            <a:r>
              <a:rPr lang="en-US" b="1">
                <a:latin typeface="Arial" charset="0"/>
                <a:cs typeface="Arial" charset="0"/>
              </a:rPr>
              <a:t>Socioeconomic development</a:t>
            </a:r>
          </a:p>
        </p:txBody>
      </p:sp>
      <p:sp>
        <p:nvSpPr>
          <p:cNvPr id="25611" name="Text Box 11"/>
          <p:cNvSpPr txBox="1">
            <a:spLocks noChangeArrowheads="1"/>
          </p:cNvSpPr>
          <p:nvPr/>
        </p:nvSpPr>
        <p:spPr bwMode="auto">
          <a:xfrm>
            <a:off x="3794125" y="3625850"/>
            <a:ext cx="1676400" cy="914400"/>
          </a:xfrm>
          <a:prstGeom prst="rect">
            <a:avLst/>
          </a:prstGeom>
          <a:solidFill>
            <a:srgbClr val="CCECFF"/>
          </a:solidFill>
          <a:ln w="9525">
            <a:noFill/>
            <a:miter lim="800000"/>
            <a:headEnd/>
            <a:tailEnd/>
          </a:ln>
          <a:effectLst>
            <a:outerShdw dist="107763" dir="2700000" algn="ctr" rotWithShape="0">
              <a:schemeClr val="bg2">
                <a:alpha val="50000"/>
              </a:schemeClr>
            </a:outerShdw>
          </a:effectLst>
        </p:spPr>
        <p:txBody>
          <a:bodyPr/>
          <a:lstStyle/>
          <a:p>
            <a:pPr algn="ctr">
              <a:defRPr/>
            </a:pPr>
            <a:r>
              <a:rPr lang="en-US" sz="2400" b="1">
                <a:latin typeface="Arial" charset="0"/>
                <a:cs typeface="Arial" charset="0"/>
              </a:rPr>
              <a:t>Health</a:t>
            </a:r>
          </a:p>
          <a:p>
            <a:pPr algn="ctr">
              <a:defRPr/>
            </a:pPr>
            <a:r>
              <a:rPr lang="en-US" sz="2400" b="1">
                <a:latin typeface="Arial" charset="0"/>
                <a:cs typeface="Arial" charset="0"/>
              </a:rPr>
              <a:t>Wellbeing</a:t>
            </a:r>
          </a:p>
        </p:txBody>
      </p:sp>
    </p:spTree>
    <p:extLst>
      <p:ext uri="{BB962C8B-B14F-4D97-AF65-F5344CB8AC3E}">
        <p14:creationId xmlns:p14="http://schemas.microsoft.com/office/powerpoint/2010/main" val="2178759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85728"/>
            <a:ext cx="7772400" cy="1470025"/>
          </a:xfrm>
        </p:spPr>
        <p:txBody>
          <a:bodyPr/>
          <a:lstStyle/>
          <a:p>
            <a:endParaRPr lang="fa-IR" dirty="0"/>
          </a:p>
        </p:txBody>
      </p:sp>
      <p:sp>
        <p:nvSpPr>
          <p:cNvPr id="3" name="Subtitle 2"/>
          <p:cNvSpPr>
            <a:spLocks noGrp="1"/>
          </p:cNvSpPr>
          <p:nvPr>
            <p:ph type="subTitle" idx="1"/>
          </p:nvPr>
        </p:nvSpPr>
        <p:spPr>
          <a:xfrm>
            <a:off x="642910" y="1928802"/>
            <a:ext cx="7858180" cy="4929198"/>
          </a:xfrm>
        </p:spPr>
        <p:txBody>
          <a:bodyPr/>
          <a:lstStyle/>
          <a:p>
            <a:endParaRPr lang="fa-IR" dirty="0"/>
          </a:p>
        </p:txBody>
      </p:sp>
      <p:pic>
        <p:nvPicPr>
          <p:cNvPr id="4" name="il_fi" descr="http://www.pharmacymeetspublichealth.org.uk/images/healthdeterminants-diagram.gif"/>
          <p:cNvPicPr/>
          <p:nvPr/>
        </p:nvPicPr>
        <p:blipFill>
          <a:blip r:embed="rId2" cstate="print"/>
          <a:srcRect/>
          <a:stretch>
            <a:fillRect/>
          </a:stretch>
        </p:blipFill>
        <p:spPr bwMode="auto">
          <a:xfrm>
            <a:off x="1500166" y="357166"/>
            <a:ext cx="6786610" cy="6500834"/>
          </a:xfrm>
          <a:prstGeom prst="rect">
            <a:avLst/>
          </a:prstGeom>
          <a:noFill/>
          <a:ln w="9525">
            <a:noFill/>
            <a:miter lim="800000"/>
            <a:headEnd/>
            <a:tailEnd/>
          </a:ln>
        </p:spPr>
      </p:pic>
    </p:spTree>
    <p:extLst>
      <p:ext uri="{BB962C8B-B14F-4D97-AF65-F5344CB8AC3E}">
        <p14:creationId xmlns:p14="http://schemas.microsoft.com/office/powerpoint/2010/main" val="39564624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1.9|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431</TotalTime>
  <Words>4308</Words>
  <Application>Microsoft Office PowerPoint</Application>
  <PresentationFormat>On-screen Show (4:3)</PresentationFormat>
  <Paragraphs>351</Paragraphs>
  <Slides>52</Slides>
  <Notes>11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68" baseType="lpstr">
      <vt:lpstr>0 Nazanin</vt:lpstr>
      <vt:lpstr>Arial</vt:lpstr>
      <vt:lpstr>B Mitra</vt:lpstr>
      <vt:lpstr>B Nazanin</vt:lpstr>
      <vt:lpstr>Benguiat Bk BT</vt:lpstr>
      <vt:lpstr>Bodoni MT</vt:lpstr>
      <vt:lpstr>Calibri</vt:lpstr>
      <vt:lpstr>Century Gothic</vt:lpstr>
      <vt:lpstr>Tahoma</vt:lpstr>
      <vt:lpstr>Times New Roman</vt:lpstr>
      <vt:lpstr>Verdana</vt:lpstr>
      <vt:lpstr>Wingdings</vt:lpstr>
      <vt:lpstr>Office Theme</vt:lpstr>
      <vt:lpstr>Bitmap Image</vt:lpstr>
      <vt:lpstr>Document</vt:lpstr>
      <vt:lpstr>Chart</vt:lpstr>
      <vt:lpstr>PowerPoint Presentation</vt:lpstr>
      <vt:lpstr>شایستگی ها ی ارایه دهندگان مراقبت های سلامت</vt:lpstr>
      <vt:lpstr>PowerPoint Presentation</vt:lpstr>
      <vt:lpstr>فهرست مطالب</vt:lpstr>
      <vt:lpstr>مقدمه</vt:lpstr>
      <vt:lpstr>تعريف سلامت از ديدگاه سازمان جهاني بهداشت</vt:lpstr>
      <vt:lpstr>عوامل موثر بر سلامتي (تعيين كننده هاي سلامتي) (Determinants of health( </vt:lpstr>
      <vt:lpstr>DETERMINANTS OF HEALTH</vt:lpstr>
      <vt:lpstr>PowerPoint Presentation</vt:lpstr>
      <vt:lpstr>PowerPoint Presentation</vt:lpstr>
      <vt:lpstr>PowerPoint Presentation</vt:lpstr>
      <vt:lpstr>PowerPoint Presentation</vt:lpstr>
      <vt:lpstr>View of  Health Care System</vt:lpstr>
      <vt:lpstr>PowerPoint Presentation</vt:lpstr>
      <vt:lpstr>خلاصه کلام</vt:lpstr>
      <vt:lpstr>Levels of prevention</vt:lpstr>
      <vt:lpstr>Type of Services Prevention</vt:lpstr>
      <vt:lpstr>مفهوم پیشگیری</vt:lpstr>
      <vt:lpstr>Results (3) – Preventive health settings</vt:lpstr>
      <vt:lpstr>PowerPoint Presentation</vt:lpstr>
      <vt:lpstr>Primordial prevention  پیشگیری نخستین </vt:lpstr>
      <vt:lpstr>Primordial prevention (cont.)</vt:lpstr>
      <vt:lpstr>Interventions in Primary prevention </vt:lpstr>
      <vt:lpstr>تعریف شایستگی</vt:lpstr>
      <vt:lpstr>تعریف شایستگی</vt:lpstr>
      <vt:lpstr>ارایه دهندگان مراقبت های سلامت Health care providers</vt:lpstr>
      <vt:lpstr> ( چرایی)ضرورتها و بایدهای شایستگی </vt:lpstr>
      <vt:lpstr>Primary Health Care Reform</vt:lpstr>
      <vt:lpstr>PowerPoint Presentation</vt:lpstr>
      <vt:lpstr>       Problems in the community</vt:lpstr>
      <vt:lpstr>PowerPoint Presentation</vt:lpstr>
      <vt:lpstr>PowerPoint Presentation</vt:lpstr>
      <vt:lpstr>Type of Services Prevention</vt:lpstr>
      <vt:lpstr>Increased Life Expectancy</vt:lpstr>
      <vt:lpstr>The 10 Essential Public Health Services</vt:lpstr>
      <vt:lpstr>10 Greatest Public Health Achievements 1900-2000</vt:lpstr>
      <vt:lpstr>مهارتهای ضروری(انواع شایستگی های ضروری)   </vt:lpstr>
      <vt:lpstr>شایستگی ها ی ارایه دهندگان مراقبت های سلامت</vt:lpstr>
      <vt:lpstr>شایستگی ها ی ارایه دهندگان مراقبت های سلامت</vt:lpstr>
      <vt:lpstr>1- مهارت بالینی</vt:lpstr>
      <vt:lpstr>2- مهارت همه گیر شناسی (اپیدمیولوژی) </vt:lpstr>
      <vt:lpstr>3- مهارت ارتباطی</vt:lpstr>
      <vt:lpstr>4- مهارت آموزشی</vt:lpstr>
      <vt:lpstr>5- مهارت رهبری و مدیریتی</vt:lpstr>
      <vt:lpstr>- مهارت تصمیم گیری6</vt:lpstr>
      <vt:lpstr>7- مهارت کار گروهی </vt:lpstr>
      <vt:lpstr>7- مهارت کار گروهی </vt:lpstr>
      <vt:lpstr>8- مهارت پژوهشی </vt:lpstr>
      <vt:lpstr>9- مهارت اجتماعی و فرهنگی </vt:lpstr>
      <vt:lpstr>10- مهارت ارزشیابی </vt:lpstr>
      <vt:lpstr>شایستگی ها ی ارایه دهندگان مراقبت های سلامت</vt:lpstr>
      <vt:lpstr>Go Team !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مهارتهاي حرفه اي مورد نياز پزشكان عمومي</dc:title>
  <dc:creator>almas</dc:creator>
  <cp:lastModifiedBy>سمیرا عمادی</cp:lastModifiedBy>
  <cp:revision>156</cp:revision>
  <dcterms:created xsi:type="dcterms:W3CDTF">2015-11-16T05:22:19Z</dcterms:created>
  <dcterms:modified xsi:type="dcterms:W3CDTF">2023-05-27T10:01:07Z</dcterms:modified>
</cp:coreProperties>
</file>