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7" r:id="rId7"/>
    <p:sldId id="260" r:id="rId8"/>
    <p:sldId id="261" r:id="rId9"/>
    <p:sldId id="262" r:id="rId10"/>
    <p:sldId id="263" r:id="rId11"/>
    <p:sldId id="265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201E-C067-462B-BA9E-ACFB1C39DAC9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F4376590-650D-4475-8A6F-7228AA755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8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201E-C067-462B-BA9E-ACFB1C39DAC9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F4376590-650D-4475-8A6F-7228AA755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95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201E-C067-462B-BA9E-ACFB1C39DAC9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F4376590-650D-4475-8A6F-7228AA755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54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201E-C067-462B-BA9E-ACFB1C39DAC9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4376590-650D-4475-8A6F-7228AA755F5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3379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201E-C067-462B-BA9E-ACFB1C39DAC9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4376590-650D-4475-8A6F-7228AA755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69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201E-C067-462B-BA9E-ACFB1C39DAC9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6590-650D-4475-8A6F-7228AA755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92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201E-C067-462B-BA9E-ACFB1C39DAC9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6590-650D-4475-8A6F-7228AA755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23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201E-C067-462B-BA9E-ACFB1C39DAC9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6590-650D-4475-8A6F-7228AA755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69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A018201E-C067-462B-BA9E-ACFB1C39DAC9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F4376590-650D-4475-8A6F-7228AA755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64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201E-C067-462B-BA9E-ACFB1C39DAC9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6590-650D-4475-8A6F-7228AA755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59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201E-C067-462B-BA9E-ACFB1C39DAC9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F4376590-650D-4475-8A6F-7228AA755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15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201E-C067-462B-BA9E-ACFB1C39DAC9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6590-650D-4475-8A6F-7228AA755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65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201E-C067-462B-BA9E-ACFB1C39DAC9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6590-650D-4475-8A6F-7228AA755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31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201E-C067-462B-BA9E-ACFB1C39DAC9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6590-650D-4475-8A6F-7228AA755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486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201E-C067-462B-BA9E-ACFB1C39DAC9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6590-650D-4475-8A6F-7228AA755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72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201E-C067-462B-BA9E-ACFB1C39DAC9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6590-650D-4475-8A6F-7228AA755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46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201E-C067-462B-BA9E-ACFB1C39DAC9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6590-650D-4475-8A6F-7228AA755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11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8201E-C067-462B-BA9E-ACFB1C39DAC9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76590-650D-4475-8A6F-7228AA755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5749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DFD1D-E734-5B32-9F7A-F201AF4A7B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/>
              <a:t>درماندگی آموخته شده	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8A2CDF-873A-EE86-927D-B340C7A97A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52D46A-E5D9-1849-1287-8FE0C1A25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26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FD255-9A3A-8538-68C7-025203A9C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B Zar" panose="00000400000000000000" pitchFamily="2" charset="-78"/>
              </a:rPr>
              <a:t>درماندگی آموخته شده	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4029E-0375-F377-8FA0-7F054BCDF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9236" y="2336872"/>
            <a:ext cx="9613861" cy="3599316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>
                <a:cs typeface="B Zar" panose="00000400000000000000" pitchFamily="2" charset="-78"/>
              </a:rPr>
              <a:t>آگاهی بالاتر</a:t>
            </a:r>
            <a:endParaRPr lang="en-US" sz="3200" dirty="0">
              <a:cs typeface="B Zar" panose="00000400000000000000" pitchFamily="2" charset="-78"/>
            </a:endParaRPr>
          </a:p>
        </p:txBody>
      </p:sp>
      <p:pic>
        <p:nvPicPr>
          <p:cNvPr id="1026" name="Picture 2" descr="Achieving Awareness both Internally and Externally - Jody Michael Associates">
            <a:extLst>
              <a:ext uri="{FF2B5EF4-FFF2-40B4-BE49-F238E27FC236}">
                <a16:creationId xmlns:a16="http://schemas.microsoft.com/office/drawing/2014/main" id="{09BF01BD-0492-7C79-7FBF-B7177E676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1" y="2336872"/>
            <a:ext cx="9121572" cy="452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247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CDDEC-9BD3-DC68-9241-2F000A7A5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B Zar" panose="00000400000000000000" pitchFamily="2" charset="-78"/>
              </a:rPr>
              <a:t>درماندگی آموخته شده	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542EA-922A-12D3-5976-C3155A9B4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7371" y="2336873"/>
            <a:ext cx="3018972" cy="3599316"/>
          </a:xfrm>
        </p:spPr>
        <p:txBody>
          <a:bodyPr/>
          <a:lstStyle/>
          <a:p>
            <a:pPr algn="r" rtl="1"/>
            <a:r>
              <a:rPr lang="fa-IR" sz="2800" dirty="0">
                <a:cs typeface="B Zar" panose="00000400000000000000" pitchFamily="2" charset="-78"/>
              </a:rPr>
              <a:t>منبع کنترل</a:t>
            </a:r>
          </a:p>
          <a:p>
            <a:pPr algn="r" rtl="1"/>
            <a:r>
              <a:rPr lang="fa-IR" sz="2800" dirty="0">
                <a:cs typeface="B Zar" panose="00000400000000000000" pitchFamily="2" charset="-78"/>
              </a:rPr>
              <a:t>درونی یا بیرونی؟ </a:t>
            </a:r>
          </a:p>
          <a:p>
            <a:pPr algn="r" rtl="1"/>
            <a:r>
              <a:rPr lang="fa-IR" sz="2800" dirty="0">
                <a:cs typeface="B Zar" panose="00000400000000000000" pitchFamily="2" charset="-78"/>
              </a:rPr>
              <a:t>تعادل</a:t>
            </a:r>
          </a:p>
          <a:p>
            <a:pPr marL="0" indent="0" algn="r" rtl="1">
              <a:buNone/>
            </a:pPr>
            <a:endParaRPr lang="en-US" dirty="0">
              <a:cs typeface="B Zar" panose="00000400000000000000" pitchFamily="2" charset="-78"/>
            </a:endParaRPr>
          </a:p>
        </p:txBody>
      </p:sp>
      <p:pic>
        <p:nvPicPr>
          <p:cNvPr id="2050" name="Picture 2" descr="How Your &quot;Locus of Control&quot; Affects Your Life - ICS Career GPS">
            <a:extLst>
              <a:ext uri="{FF2B5EF4-FFF2-40B4-BE49-F238E27FC236}">
                <a16:creationId xmlns:a16="http://schemas.microsoft.com/office/drawing/2014/main" id="{32D94B4E-9656-62EB-70DE-543A4C250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7064"/>
            <a:ext cx="7503886" cy="422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717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67F6B-F2AE-F094-1732-F1261214D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B Zar" panose="00000400000000000000" pitchFamily="2" charset="-78"/>
              </a:rPr>
              <a:t>درمان درماندگی آموخته شده	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68AD1-1459-88B6-489B-4E25A8C81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4571" y="2844873"/>
            <a:ext cx="9144000" cy="3599316"/>
          </a:xfrm>
        </p:spPr>
        <p:txBody>
          <a:bodyPr/>
          <a:lstStyle/>
          <a:p>
            <a:pPr algn="r" rtl="1"/>
            <a:r>
              <a:rPr lang="fa-IR" sz="2800" dirty="0">
                <a:cs typeface="B Zar" panose="00000400000000000000" pitchFamily="2" charset="-78"/>
              </a:rPr>
              <a:t>تغییر محیط</a:t>
            </a:r>
          </a:p>
          <a:p>
            <a:pPr algn="r" rtl="1"/>
            <a:r>
              <a:rPr lang="fa-IR" sz="2800" dirty="0">
                <a:cs typeface="B Zar" panose="00000400000000000000" pitchFamily="2" charset="-78"/>
              </a:rPr>
              <a:t>کاهش درخواست های غیر محتمل</a:t>
            </a:r>
          </a:p>
          <a:p>
            <a:pPr algn="r" rtl="1"/>
            <a:r>
              <a:rPr lang="fa-IR" sz="2800" dirty="0">
                <a:cs typeface="B Zar" panose="00000400000000000000" pitchFamily="2" charset="-78"/>
              </a:rPr>
              <a:t>تغییر ذهنیت کنترل ناپذیری به کنترل پذیری در احتمالات محتمل بخصوص در افسردگی</a:t>
            </a:r>
          </a:p>
          <a:p>
            <a:pPr algn="r" rtl="1"/>
            <a:r>
              <a:rPr lang="fa-IR" sz="2800" dirty="0">
                <a:cs typeface="B Zar" panose="00000400000000000000" pitchFamily="2" charset="-78"/>
              </a:rPr>
              <a:t>تغییر تفسیر شکست ها به عوامل خارجی و تفسیر موفقیت ها به عوامل داخلی</a:t>
            </a:r>
          </a:p>
          <a:p>
            <a:pPr algn="r" rtl="1"/>
            <a:endParaRPr lang="fa-IR" dirty="0">
              <a:cs typeface="B Zar" panose="00000400000000000000" pitchFamily="2" charset="-78"/>
            </a:endParaRPr>
          </a:p>
          <a:p>
            <a:pPr algn="r" rtl="1"/>
            <a:endParaRPr lang="en-US" dirty="0">
              <a:cs typeface="B Zar" panose="000004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CA9E9D-3737-8BF9-1D3C-6DE468001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16" y="0"/>
            <a:ext cx="297140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68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19B48-9D22-ECE4-485D-D185CC71B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>
                <a:cs typeface="B Zar" panose="00000400000000000000" pitchFamily="2" charset="-78"/>
              </a:rPr>
              <a:t>درماندگی آموخته شده</a:t>
            </a:r>
            <a:r>
              <a:rPr lang="fa-IR" dirty="0"/>
              <a:t>	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E9DD28E-E7C6-04D8-95B9-FE69E8F233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584" y="2380343"/>
            <a:ext cx="5340921" cy="35988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94EF66-DF8E-D783-E6F8-7761EA94B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1716" y="2401848"/>
            <a:ext cx="4630056" cy="357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201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8F04C-E5AA-2535-0340-A63DAACEE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>
                <a:cs typeface="B Zar" panose="00000400000000000000" pitchFamily="2" charset="-78"/>
              </a:rPr>
              <a:t>درماندگی آموخته شده	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17B86-9F1F-DAB5-0B66-4676F51AC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3714" y="2336873"/>
            <a:ext cx="4862286" cy="3599316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fa-IR" sz="2600" dirty="0">
                <a:cs typeface="B Zar" panose="00000400000000000000" pitchFamily="2" charset="-78"/>
              </a:rPr>
              <a:t>افرادی که بر این باورند که قادر به کنترل یا تغییر وضعیت نیستند، بنابراین تلاشی </a:t>
            </a:r>
            <a:r>
              <a:rPr lang="fa-IR" sz="2600" dirty="0" err="1">
                <a:cs typeface="B Zar" panose="00000400000000000000" pitchFamily="2" charset="-78"/>
              </a:rPr>
              <a:t>نمی</a:t>
            </a:r>
            <a:r>
              <a:rPr lang="fa-IR" sz="2600" dirty="0">
                <a:cs typeface="B Zar" panose="00000400000000000000" pitchFamily="2" charset="-78"/>
              </a:rPr>
              <a:t> کنند (حتی زمانی که فرصت </a:t>
            </a:r>
            <a:r>
              <a:rPr lang="fa-IR" sz="2600" dirty="0" err="1">
                <a:cs typeface="B Zar" panose="00000400000000000000" pitchFamily="2" charset="-78"/>
              </a:rPr>
              <a:t>هایی</a:t>
            </a:r>
            <a:r>
              <a:rPr lang="fa-IR" sz="2600" dirty="0">
                <a:cs typeface="B Zar" panose="00000400000000000000" pitchFamily="2" charset="-78"/>
              </a:rPr>
              <a:t> برای تغییر در دسترس است). </a:t>
            </a:r>
          </a:p>
          <a:p>
            <a:pPr algn="r" rtl="1"/>
            <a:endParaRPr lang="fa-IR" sz="2600" dirty="0">
              <a:cs typeface="B Zar" panose="00000400000000000000" pitchFamily="2" charset="-78"/>
            </a:endParaRPr>
          </a:p>
          <a:p>
            <a:pPr algn="r" rtl="1"/>
            <a:r>
              <a:rPr lang="fa-IR" sz="2600" dirty="0">
                <a:cs typeface="B Zar" panose="00000400000000000000" pitchFamily="2" charset="-78"/>
              </a:rPr>
              <a:t>عزت نفس</a:t>
            </a:r>
          </a:p>
          <a:p>
            <a:pPr algn="r" rtl="1"/>
            <a:endParaRPr lang="fa-IR" sz="2600" dirty="0">
              <a:cs typeface="B Zar" panose="00000400000000000000" pitchFamily="2" charset="-78"/>
            </a:endParaRPr>
          </a:p>
          <a:p>
            <a:pPr algn="r" rtl="1"/>
            <a:r>
              <a:rPr lang="fa-IR" sz="2600" dirty="0">
                <a:cs typeface="B Zar" panose="00000400000000000000" pitchFamily="2" charset="-78"/>
              </a:rPr>
              <a:t>استرس روانی </a:t>
            </a:r>
            <a:endParaRPr lang="en-US" sz="2600" dirty="0">
              <a:cs typeface="B Zar" panose="00000400000000000000" pitchFamily="2" charset="-78"/>
            </a:endParaRPr>
          </a:p>
          <a:p>
            <a:pPr algn="r" rtl="1"/>
            <a:endParaRPr lang="en-US" sz="2600" dirty="0">
              <a:cs typeface="B Zar" panose="00000400000000000000" pitchFamily="2" charset="-78"/>
            </a:endParaRPr>
          </a:p>
          <a:p>
            <a:pPr algn="r" rtl="1"/>
            <a:r>
              <a:rPr lang="fa-IR" sz="2600" dirty="0">
                <a:cs typeface="B Zar" panose="00000400000000000000" pitchFamily="2" charset="-78"/>
              </a:rPr>
              <a:t>افسردگی</a:t>
            </a:r>
          </a:p>
          <a:p>
            <a:pPr algn="r" rtl="1"/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0AE4AC8-07A1-3FC8-B8CB-DA4AC210E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1935" y="107728"/>
            <a:ext cx="65" cy="241744"/>
          </a:xfrm>
          <a:prstGeom prst="rect">
            <a:avLst/>
          </a:prstGeom>
          <a:solidFill>
            <a:srgbClr val="30313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05F30D-CC19-E6E1-9B54-04FA8C449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304"/>
            <a:ext cx="6110515" cy="431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81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CA0A3-B6D8-41A2-4FC5-2E1675E84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B Zar" panose="00000400000000000000" pitchFamily="2" charset="-78"/>
              </a:rPr>
              <a:t>علل درماندگی آموخته شده	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8C494-8604-839F-5C39-EA9B9627A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9771" y="2177216"/>
            <a:ext cx="4523902" cy="3599316"/>
          </a:xfrm>
        </p:spPr>
        <p:txBody>
          <a:bodyPr/>
          <a:lstStyle/>
          <a:p>
            <a:pPr algn="r" rtl="1"/>
            <a:r>
              <a:rPr lang="fa-IR" sz="2800" dirty="0">
                <a:cs typeface="B Zar" panose="00000400000000000000" pitchFamily="2" charset="-78"/>
              </a:rPr>
              <a:t>تلاش های به نتیجه نرسیده مکرر قبلی </a:t>
            </a:r>
          </a:p>
          <a:p>
            <a:pPr algn="r" rtl="1"/>
            <a:r>
              <a:rPr lang="fa-IR" sz="2800" dirty="0">
                <a:cs typeface="B Zar" panose="00000400000000000000" pitchFamily="2" charset="-78"/>
              </a:rPr>
              <a:t>ایجاد باور عدم کنترل</a:t>
            </a:r>
          </a:p>
          <a:p>
            <a:pPr algn="r" rt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9B4D2A-E349-4B65-9D8F-F44DD6D60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3918"/>
            <a:ext cx="6596743" cy="449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145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7AF7F-01F7-FE7A-3735-1FDEFD6AF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B Zar" panose="00000400000000000000" pitchFamily="2" charset="-78"/>
              </a:rPr>
              <a:t>درماندگی آموخته شده	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4F9E5-B366-8994-17D3-BBE6E8AEF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9464" y="2119085"/>
            <a:ext cx="9624822" cy="3599389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>
                <a:cs typeface="B Zar" panose="00000400000000000000" pitchFamily="2" charset="-78"/>
              </a:rPr>
              <a:t>تفاوت بین شیوع درماندگی آموخته شده بین افراد نخبه و جامعه ؟</a:t>
            </a:r>
            <a:endParaRPr lang="en-US" sz="2800" dirty="0">
              <a:cs typeface="B Zar" panose="000004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67437F-5260-34E6-E2E5-AB78C4A16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743201"/>
            <a:ext cx="610690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01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A0D26-23A8-1C8F-0497-CF6DE67A9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2619-CECD-620C-DB87-B3AF387F3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4256EA-C446-6EEE-E8A7-CCDFC0436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9087"/>
            <a:ext cx="12192000" cy="745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246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1432F-BA20-AE84-BAAC-C3C9FAA5B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B Zar" panose="00000400000000000000" pitchFamily="2" charset="-78"/>
              </a:rPr>
              <a:t>درماندگی آموخته شده	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02BF0-855E-FEAF-3933-A1DBBD405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6471" y="2505456"/>
            <a:ext cx="4541082" cy="3599316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>
                <a:cs typeface="B Zar" panose="00000400000000000000" pitchFamily="2" charset="-78"/>
              </a:rPr>
              <a:t>سطح توقعات بالا</a:t>
            </a:r>
            <a:endParaRPr lang="en-US" sz="2800" dirty="0">
              <a:cs typeface="B Zar" panose="00000400000000000000" pitchFamily="2" charset="-78"/>
            </a:endParaRPr>
          </a:p>
          <a:p>
            <a:pPr algn="r" rtl="1"/>
            <a:r>
              <a:rPr lang="fa-IR" sz="2800" dirty="0">
                <a:cs typeface="B Zar" panose="00000400000000000000" pitchFamily="2" charset="-78"/>
              </a:rPr>
              <a:t>ایده آل گرایی	</a:t>
            </a:r>
          </a:p>
          <a:p>
            <a:pPr algn="r" rtl="1"/>
            <a:r>
              <a:rPr lang="fa-IR" sz="2800" dirty="0">
                <a:cs typeface="B Zar" panose="00000400000000000000" pitchFamily="2" charset="-78"/>
              </a:rPr>
              <a:t>تفاوت بین سطح توقعات و جایگاه کنونی</a:t>
            </a:r>
            <a:endParaRPr lang="en-US" sz="2800" dirty="0">
              <a:cs typeface="B Zar" panose="00000400000000000000" pitchFamily="2" charset="-78"/>
            </a:endParaRPr>
          </a:p>
        </p:txBody>
      </p:sp>
      <p:pic>
        <p:nvPicPr>
          <p:cNvPr id="3074" name="Picture 2" descr="Perfectionism: 10 Signs of Perfectionist Traits">
            <a:extLst>
              <a:ext uri="{FF2B5EF4-FFF2-40B4-BE49-F238E27FC236}">
                <a16:creationId xmlns:a16="http://schemas.microsoft.com/office/drawing/2014/main" id="{010011F1-BB53-1B4D-2E80-B60FB7578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3686"/>
            <a:ext cx="7146471" cy="476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000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F315-247B-F035-A4DF-BBC38FB0D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B Zar" panose="00000400000000000000" pitchFamily="2" charset="-78"/>
              </a:rPr>
              <a:t>درماندگی آموخته شده	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11797-A506-AEE8-771B-1C8057153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28" y="2505456"/>
            <a:ext cx="5330297" cy="3599316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>
                <a:cs typeface="B Zar" panose="00000400000000000000" pitchFamily="2" charset="-78"/>
              </a:rPr>
              <a:t>فقدان مهارت های تاب آوری و مقاومتی</a:t>
            </a:r>
          </a:p>
          <a:p>
            <a:pPr algn="r" rtl="1"/>
            <a:endParaRPr lang="fa-IR" sz="2800" dirty="0">
              <a:cs typeface="B Zar" panose="00000400000000000000" pitchFamily="2" charset="-78"/>
            </a:endParaRPr>
          </a:p>
          <a:p>
            <a:pPr algn="r" rtl="1"/>
            <a:r>
              <a:rPr lang="fa-IR" sz="2800" dirty="0">
                <a:cs typeface="B Zar" panose="00000400000000000000" pitchFamily="2" charset="-78"/>
              </a:rPr>
              <a:t>علت عدم نیاز به مهارت ها به دلیل اینکه با هوش خود بر بسیاری از مسائل چیره شده </a:t>
            </a:r>
            <a:r>
              <a:rPr lang="fa-IR" sz="2800" dirty="0" err="1">
                <a:cs typeface="B Zar" panose="00000400000000000000" pitchFamily="2" charset="-78"/>
              </a:rPr>
              <a:t>اند</a:t>
            </a:r>
            <a:r>
              <a:rPr lang="fa-IR" sz="2800" dirty="0">
                <a:cs typeface="B Zar" panose="00000400000000000000" pitchFamily="2" charset="-78"/>
              </a:rPr>
              <a:t> و نیازی به پرورش و استفاده از مهارت های تاب آوری نداشته </a:t>
            </a:r>
            <a:r>
              <a:rPr lang="fa-IR" sz="2800" dirty="0" err="1">
                <a:cs typeface="B Zar" panose="00000400000000000000" pitchFamily="2" charset="-78"/>
              </a:rPr>
              <a:t>اند</a:t>
            </a:r>
            <a:r>
              <a:rPr lang="fa-IR" sz="2800" dirty="0">
                <a:cs typeface="B Zar" panose="00000400000000000000" pitchFamily="2" charset="-78"/>
              </a:rPr>
              <a:t>.</a:t>
            </a:r>
            <a:endParaRPr lang="en-US" sz="2800" dirty="0">
              <a:cs typeface="B Zar" panose="000004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57FB27-9BEB-1718-5B01-130A9BD3A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600" y="3258684"/>
            <a:ext cx="5442858" cy="361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59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11D9D-7EBC-CAB7-01B3-6975753F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B Zar" panose="00000400000000000000" pitchFamily="2" charset="-78"/>
              </a:rPr>
              <a:t>درماندگی آموخته شده	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819DE-5C20-CA93-54A5-C01B32CA3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3658" y="2505456"/>
            <a:ext cx="4383314" cy="3599316"/>
          </a:xfrm>
        </p:spPr>
        <p:txBody>
          <a:bodyPr/>
          <a:lstStyle/>
          <a:p>
            <a:pPr algn="r" rtl="1"/>
            <a:r>
              <a:rPr lang="fa-IR" sz="2800" dirty="0">
                <a:cs typeface="B Zar" panose="00000400000000000000" pitchFamily="2" charset="-78"/>
              </a:rPr>
              <a:t>انگ یا شرم</a:t>
            </a:r>
            <a:endParaRPr lang="en-US" sz="2800" dirty="0">
              <a:cs typeface="B Zar" panose="00000400000000000000" pitchFamily="2" charset="-78"/>
            </a:endParaRPr>
          </a:p>
          <a:p>
            <a:pPr algn="r" rtl="1"/>
            <a:r>
              <a:rPr lang="fa-IR" sz="2800" dirty="0">
                <a:cs typeface="B Zar" panose="00000400000000000000" pitchFamily="2" charset="-78"/>
              </a:rPr>
              <a:t>عدم توانایی درخواست کمک</a:t>
            </a:r>
          </a:p>
          <a:p>
            <a:pPr algn="r" rtl="1"/>
            <a:r>
              <a:rPr lang="fa-IR" sz="2800" dirty="0">
                <a:cs typeface="B Zar" panose="00000400000000000000" pitchFamily="2" charset="-78"/>
              </a:rPr>
              <a:t>شبکه پشتیبانی اجتماعی ضعیف</a:t>
            </a:r>
          </a:p>
          <a:p>
            <a:pPr algn="r" rtl="1"/>
            <a:r>
              <a:rPr lang="fa-IR" sz="2800" dirty="0">
                <a:cs typeface="B Zar" panose="00000400000000000000" pitchFamily="2" charset="-78"/>
              </a:rPr>
              <a:t>ایزوله شدن اجتماعی</a:t>
            </a:r>
          </a:p>
          <a:p>
            <a:pPr algn="r" rtl="1"/>
            <a:endParaRPr lang="en-US" dirty="0">
              <a:cs typeface="B Zar" panose="000004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D0DE40-D460-8BB5-6A6A-D9965ABD8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1129"/>
            <a:ext cx="6763658" cy="504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08325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284</TotalTime>
  <Words>215</Words>
  <Application>Microsoft Office PowerPoint</Application>
  <PresentationFormat>Widescreen</PresentationFormat>
  <Paragraphs>39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B Zar</vt:lpstr>
      <vt:lpstr>Trebuchet MS</vt:lpstr>
      <vt:lpstr>Berlin</vt:lpstr>
      <vt:lpstr>درماندگی آموخته شده </vt:lpstr>
      <vt:lpstr>درماندگی آموخته شده </vt:lpstr>
      <vt:lpstr>درماندگی آموخته شده </vt:lpstr>
      <vt:lpstr>علل درماندگی آموخته شده </vt:lpstr>
      <vt:lpstr>درماندگی آموخته شده </vt:lpstr>
      <vt:lpstr>PowerPoint Presentation</vt:lpstr>
      <vt:lpstr>درماندگی آموخته شده </vt:lpstr>
      <vt:lpstr>درماندگی آموخته شده </vt:lpstr>
      <vt:lpstr>درماندگی آموخته شده </vt:lpstr>
      <vt:lpstr>درماندگی آموخته شده </vt:lpstr>
      <vt:lpstr>درماندگی آموخته شده </vt:lpstr>
      <vt:lpstr>درمان درماندگی آموخته شده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درماندگی آموخته شده</dc:title>
  <dc:creator>h R</dc:creator>
  <cp:lastModifiedBy>سمیرا عمادی</cp:lastModifiedBy>
  <cp:revision>7</cp:revision>
  <dcterms:created xsi:type="dcterms:W3CDTF">2023-10-21T14:49:40Z</dcterms:created>
  <dcterms:modified xsi:type="dcterms:W3CDTF">2024-01-31T07:05:47Z</dcterms:modified>
</cp:coreProperties>
</file>