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583" r:id="rId3"/>
    <p:sldId id="654" r:id="rId4"/>
    <p:sldId id="655" r:id="rId5"/>
    <p:sldId id="678" r:id="rId6"/>
    <p:sldId id="610" r:id="rId7"/>
    <p:sldId id="625" r:id="rId8"/>
    <p:sldId id="628" r:id="rId9"/>
    <p:sldId id="649" r:id="rId10"/>
    <p:sldId id="629" r:id="rId11"/>
    <p:sldId id="660" r:id="rId12"/>
    <p:sldId id="661" r:id="rId13"/>
    <p:sldId id="662" r:id="rId14"/>
    <p:sldId id="624" r:id="rId15"/>
    <p:sldId id="626" r:id="rId16"/>
    <p:sldId id="633" r:id="rId17"/>
    <p:sldId id="634" r:id="rId18"/>
    <p:sldId id="641" r:id="rId19"/>
    <p:sldId id="642" r:id="rId20"/>
    <p:sldId id="669" r:id="rId21"/>
    <p:sldId id="670" r:id="rId22"/>
    <p:sldId id="643" r:id="rId23"/>
    <p:sldId id="679" r:id="rId24"/>
    <p:sldId id="680" r:id="rId25"/>
  </p:sldIdLst>
  <p:sldSz cx="12192000" cy="6858000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85264" autoAdjust="0"/>
  </p:normalViewPr>
  <p:slideViewPr>
    <p:cSldViewPr snapToGrid="0">
      <p:cViewPr varScale="1">
        <p:scale>
          <a:sx n="57" d="100"/>
          <a:sy n="57" d="100"/>
        </p:scale>
        <p:origin x="60" y="21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8796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50" d="100"/>
        <a:sy n="50" d="100"/>
      </p:scale>
      <p:origin x="0" y="-2544"/>
    </p:cViewPr>
  </p:sorter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7DC3D0-7F73-4011-9C8A-AE9DE6D66A05}" type="doc">
      <dgm:prSet loTypeId="urn:microsoft.com/office/officeart/2005/8/layout/pyramid4" loCatId="pyramid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2C6889B-E4AF-4F27-B0C9-2CFEE3DFC7A5}">
      <dgm:prSet phldrT="[Text]" custT="1"/>
      <dgm:spPr/>
      <dgm:t>
        <a:bodyPr/>
        <a:lstStyle/>
        <a:p>
          <a:r>
            <a:rPr lang="fa-IR" sz="2800">
              <a:cs typeface="B Zar" panose="00000400000000000000" pitchFamily="2" charset="-78"/>
            </a:rPr>
            <a:t>فرایند</a:t>
          </a:r>
          <a:endParaRPr lang="en-US" sz="2800">
            <a:cs typeface="B Zar" panose="00000400000000000000" pitchFamily="2" charset="-78"/>
          </a:endParaRPr>
        </a:p>
      </dgm:t>
    </dgm:pt>
    <dgm:pt modelId="{30ED74F0-F26A-4EF4-80CE-42E7B671A7A4}" type="parTrans" cxnId="{C5DB9973-1BC7-4EA7-AC14-B834E571CAF5}">
      <dgm:prSet/>
      <dgm:spPr/>
      <dgm:t>
        <a:bodyPr/>
        <a:lstStyle/>
        <a:p>
          <a:endParaRPr lang="en-US" sz="2400">
            <a:cs typeface="B Zar" panose="00000400000000000000" pitchFamily="2" charset="-78"/>
          </a:endParaRPr>
        </a:p>
      </dgm:t>
    </dgm:pt>
    <dgm:pt modelId="{9D3B0833-C36D-4D89-A62A-B8C2B1EFD9E3}" type="sibTrans" cxnId="{C5DB9973-1BC7-4EA7-AC14-B834E571CAF5}">
      <dgm:prSet/>
      <dgm:spPr/>
      <dgm:t>
        <a:bodyPr/>
        <a:lstStyle/>
        <a:p>
          <a:endParaRPr lang="en-US" sz="2400">
            <a:cs typeface="B Zar" panose="00000400000000000000" pitchFamily="2" charset="-78"/>
          </a:endParaRPr>
        </a:p>
      </dgm:t>
    </dgm:pt>
    <dgm:pt modelId="{9B7D3873-B9DF-425B-BAA2-695EBDEE4123}">
      <dgm:prSet phldrT="[Text]" custT="1"/>
      <dgm:spPr/>
      <dgm:t>
        <a:bodyPr/>
        <a:lstStyle/>
        <a:p>
          <a:r>
            <a:rPr lang="fa-IR" sz="2800" dirty="0">
              <a:cs typeface="B Zar" panose="00000400000000000000" pitchFamily="2" charset="-78"/>
            </a:rPr>
            <a:t>زمینه</a:t>
          </a:r>
          <a:endParaRPr lang="en-US" sz="2800" dirty="0">
            <a:cs typeface="B Zar" panose="00000400000000000000" pitchFamily="2" charset="-78"/>
          </a:endParaRPr>
        </a:p>
      </dgm:t>
    </dgm:pt>
    <dgm:pt modelId="{CB993958-6928-4788-8E08-33C8AFBFDD19}" type="parTrans" cxnId="{3F73B38F-E03E-422F-8C0C-B6463269A569}">
      <dgm:prSet/>
      <dgm:spPr/>
      <dgm:t>
        <a:bodyPr/>
        <a:lstStyle/>
        <a:p>
          <a:endParaRPr lang="en-US" sz="2400">
            <a:cs typeface="B Zar" panose="00000400000000000000" pitchFamily="2" charset="-78"/>
          </a:endParaRPr>
        </a:p>
      </dgm:t>
    </dgm:pt>
    <dgm:pt modelId="{832DBF39-58CC-4DBD-B115-62BC626AFF91}" type="sibTrans" cxnId="{3F73B38F-E03E-422F-8C0C-B6463269A569}">
      <dgm:prSet/>
      <dgm:spPr/>
      <dgm:t>
        <a:bodyPr/>
        <a:lstStyle/>
        <a:p>
          <a:endParaRPr lang="en-US" sz="2400">
            <a:cs typeface="B Zar" panose="00000400000000000000" pitchFamily="2" charset="-78"/>
          </a:endParaRPr>
        </a:p>
      </dgm:t>
    </dgm:pt>
    <dgm:pt modelId="{009FA96A-6AB7-4DB9-BACB-1B6540DD3C2F}">
      <dgm:prSet phldrT="[Text]" custT="1"/>
      <dgm:spPr/>
      <dgm:t>
        <a:bodyPr/>
        <a:lstStyle/>
        <a:p>
          <a:r>
            <a:rPr lang="fa-IR" sz="2800" dirty="0">
              <a:cs typeface="B Zar" panose="00000400000000000000" pitchFamily="2" charset="-78"/>
            </a:rPr>
            <a:t>نقش آفرینان</a:t>
          </a:r>
          <a:endParaRPr lang="en-US" sz="2800" dirty="0">
            <a:cs typeface="B Zar" panose="00000400000000000000" pitchFamily="2" charset="-78"/>
          </a:endParaRPr>
        </a:p>
      </dgm:t>
    </dgm:pt>
    <dgm:pt modelId="{EB5624C7-2B64-49DE-B014-D5E267B14235}" type="parTrans" cxnId="{4A1661AD-4ED8-4B73-B206-55225242518F}">
      <dgm:prSet/>
      <dgm:spPr/>
      <dgm:t>
        <a:bodyPr/>
        <a:lstStyle/>
        <a:p>
          <a:endParaRPr lang="en-US" sz="2400">
            <a:cs typeface="B Zar" panose="00000400000000000000" pitchFamily="2" charset="-78"/>
          </a:endParaRPr>
        </a:p>
      </dgm:t>
    </dgm:pt>
    <dgm:pt modelId="{5FDA43B1-B1C0-4A72-8D16-37896E1381B1}" type="sibTrans" cxnId="{4A1661AD-4ED8-4B73-B206-55225242518F}">
      <dgm:prSet/>
      <dgm:spPr/>
      <dgm:t>
        <a:bodyPr/>
        <a:lstStyle/>
        <a:p>
          <a:endParaRPr lang="en-US" sz="2400">
            <a:cs typeface="B Zar" panose="00000400000000000000" pitchFamily="2" charset="-78"/>
          </a:endParaRPr>
        </a:p>
      </dgm:t>
    </dgm:pt>
    <dgm:pt modelId="{79232CB2-7EE3-4555-9DDE-D5553BFFB70A}">
      <dgm:prSet phldrT="[Text]" custT="1"/>
      <dgm:spPr/>
      <dgm:t>
        <a:bodyPr/>
        <a:lstStyle/>
        <a:p>
          <a:r>
            <a:rPr lang="fa-IR" sz="2800" dirty="0">
              <a:cs typeface="B Zar" panose="00000400000000000000" pitchFamily="2" charset="-78"/>
            </a:rPr>
            <a:t>محتوا</a:t>
          </a:r>
          <a:endParaRPr lang="en-US" sz="2800" dirty="0">
            <a:cs typeface="B Zar" panose="00000400000000000000" pitchFamily="2" charset="-78"/>
          </a:endParaRPr>
        </a:p>
      </dgm:t>
    </dgm:pt>
    <dgm:pt modelId="{D8329C24-7233-4C36-806E-E2BB577D0C43}" type="parTrans" cxnId="{6D2557B0-D154-44C9-B1EA-4D887D11D6D4}">
      <dgm:prSet/>
      <dgm:spPr/>
      <dgm:t>
        <a:bodyPr/>
        <a:lstStyle/>
        <a:p>
          <a:endParaRPr lang="en-US" sz="2400">
            <a:cs typeface="B Zar" panose="00000400000000000000" pitchFamily="2" charset="-78"/>
          </a:endParaRPr>
        </a:p>
      </dgm:t>
    </dgm:pt>
    <dgm:pt modelId="{DDEC4A4A-1E90-493B-A6AD-6BDF5733A09D}" type="sibTrans" cxnId="{6D2557B0-D154-44C9-B1EA-4D887D11D6D4}">
      <dgm:prSet/>
      <dgm:spPr/>
      <dgm:t>
        <a:bodyPr/>
        <a:lstStyle/>
        <a:p>
          <a:endParaRPr lang="en-US" sz="2400">
            <a:cs typeface="B Zar" panose="00000400000000000000" pitchFamily="2" charset="-78"/>
          </a:endParaRPr>
        </a:p>
      </dgm:t>
    </dgm:pt>
    <dgm:pt modelId="{3D70672C-B0AD-4EFC-9F3A-190DC42137E3}" type="pres">
      <dgm:prSet presAssocID="{8C7DC3D0-7F73-4011-9C8A-AE9DE6D66A05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6F9FD1-D4CC-47BB-97FE-8749BA4FB7AD}" type="pres">
      <dgm:prSet presAssocID="{8C7DC3D0-7F73-4011-9C8A-AE9DE6D66A05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FBC38D-B073-4727-829D-8377E5345FFE}" type="pres">
      <dgm:prSet presAssocID="{8C7DC3D0-7F73-4011-9C8A-AE9DE6D66A05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7DA38-BBA6-4513-9ACE-ADAC296ADDFF}" type="pres">
      <dgm:prSet presAssocID="{8C7DC3D0-7F73-4011-9C8A-AE9DE6D66A05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D2715-2113-4159-8558-B8857F4A2711}" type="pres">
      <dgm:prSet presAssocID="{8C7DC3D0-7F73-4011-9C8A-AE9DE6D66A05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2557B0-D154-44C9-B1EA-4D887D11D6D4}" srcId="{8C7DC3D0-7F73-4011-9C8A-AE9DE6D66A05}" destId="{79232CB2-7EE3-4555-9DDE-D5553BFFB70A}" srcOrd="3" destOrd="0" parTransId="{D8329C24-7233-4C36-806E-E2BB577D0C43}" sibTransId="{DDEC4A4A-1E90-493B-A6AD-6BDF5733A09D}"/>
    <dgm:cxn modelId="{4A1661AD-4ED8-4B73-B206-55225242518F}" srcId="{8C7DC3D0-7F73-4011-9C8A-AE9DE6D66A05}" destId="{009FA96A-6AB7-4DB9-BACB-1B6540DD3C2F}" srcOrd="2" destOrd="0" parTransId="{EB5624C7-2B64-49DE-B014-D5E267B14235}" sibTransId="{5FDA43B1-B1C0-4A72-8D16-37896E1381B1}"/>
    <dgm:cxn modelId="{C5DB9973-1BC7-4EA7-AC14-B834E571CAF5}" srcId="{8C7DC3D0-7F73-4011-9C8A-AE9DE6D66A05}" destId="{62C6889B-E4AF-4F27-B0C9-2CFEE3DFC7A5}" srcOrd="0" destOrd="0" parTransId="{30ED74F0-F26A-4EF4-80CE-42E7B671A7A4}" sibTransId="{9D3B0833-C36D-4D89-A62A-B8C2B1EFD9E3}"/>
    <dgm:cxn modelId="{378E4EBB-AD7A-4378-93C6-19BC315DF447}" type="presOf" srcId="{79232CB2-7EE3-4555-9DDE-D5553BFFB70A}" destId="{2C5D2715-2113-4159-8558-B8857F4A2711}" srcOrd="0" destOrd="0" presId="urn:microsoft.com/office/officeart/2005/8/layout/pyramid4"/>
    <dgm:cxn modelId="{3F73B38F-E03E-422F-8C0C-B6463269A569}" srcId="{8C7DC3D0-7F73-4011-9C8A-AE9DE6D66A05}" destId="{9B7D3873-B9DF-425B-BAA2-695EBDEE4123}" srcOrd="1" destOrd="0" parTransId="{CB993958-6928-4788-8E08-33C8AFBFDD19}" sibTransId="{832DBF39-58CC-4DBD-B115-62BC626AFF91}"/>
    <dgm:cxn modelId="{4047C973-2F82-4591-B2E9-F7100176C9E2}" type="presOf" srcId="{62C6889B-E4AF-4F27-B0C9-2CFEE3DFC7A5}" destId="{426F9FD1-D4CC-47BB-97FE-8749BA4FB7AD}" srcOrd="0" destOrd="0" presId="urn:microsoft.com/office/officeart/2005/8/layout/pyramid4"/>
    <dgm:cxn modelId="{6BBFB49B-DA3D-4057-8E14-738628A854D8}" type="presOf" srcId="{8C7DC3D0-7F73-4011-9C8A-AE9DE6D66A05}" destId="{3D70672C-B0AD-4EFC-9F3A-190DC42137E3}" srcOrd="0" destOrd="0" presId="urn:microsoft.com/office/officeart/2005/8/layout/pyramid4"/>
    <dgm:cxn modelId="{9BD2B781-88C6-45F0-B0D5-3F8415375E24}" type="presOf" srcId="{9B7D3873-B9DF-425B-BAA2-695EBDEE4123}" destId="{EBFBC38D-B073-4727-829D-8377E5345FFE}" srcOrd="0" destOrd="0" presId="urn:microsoft.com/office/officeart/2005/8/layout/pyramid4"/>
    <dgm:cxn modelId="{99771DC5-2417-4EE9-A6C1-09955EB8F224}" type="presOf" srcId="{009FA96A-6AB7-4DB9-BACB-1B6540DD3C2F}" destId="{7997DA38-BBA6-4513-9ACE-ADAC296ADDFF}" srcOrd="0" destOrd="0" presId="urn:microsoft.com/office/officeart/2005/8/layout/pyramid4"/>
    <dgm:cxn modelId="{79B6CC63-CC39-4D65-8CD9-9E4DF39CB20D}" type="presParOf" srcId="{3D70672C-B0AD-4EFC-9F3A-190DC42137E3}" destId="{426F9FD1-D4CC-47BB-97FE-8749BA4FB7AD}" srcOrd="0" destOrd="0" presId="urn:microsoft.com/office/officeart/2005/8/layout/pyramid4"/>
    <dgm:cxn modelId="{4DC792E5-3206-4103-940D-1C6EE4B7E6AE}" type="presParOf" srcId="{3D70672C-B0AD-4EFC-9F3A-190DC42137E3}" destId="{EBFBC38D-B073-4727-829D-8377E5345FFE}" srcOrd="1" destOrd="0" presId="urn:microsoft.com/office/officeart/2005/8/layout/pyramid4"/>
    <dgm:cxn modelId="{D2EBCE2E-1ED1-4BF5-B26D-2EEA54EB4222}" type="presParOf" srcId="{3D70672C-B0AD-4EFC-9F3A-190DC42137E3}" destId="{7997DA38-BBA6-4513-9ACE-ADAC296ADDFF}" srcOrd="2" destOrd="0" presId="urn:microsoft.com/office/officeart/2005/8/layout/pyramid4"/>
    <dgm:cxn modelId="{86C36247-9637-4EDE-BBFF-9FD2F036FA2B}" type="presParOf" srcId="{3D70672C-B0AD-4EFC-9F3A-190DC42137E3}" destId="{2C5D2715-2113-4159-8558-B8857F4A2711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81376B-FC8C-492E-9A36-89756CFE25B5}" type="doc">
      <dgm:prSet loTypeId="urn:microsoft.com/office/officeart/2005/8/layout/matrix2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0C7F6FD-B329-4691-8726-DA818B48ED3D}">
      <dgm:prSet phldrT="[Text]" custT="1"/>
      <dgm:spPr/>
      <dgm:t>
        <a:bodyPr/>
        <a:lstStyle/>
        <a:p>
          <a:pPr algn="r" rtl="1"/>
          <a:r>
            <a:rPr lang="fa-IR" sz="1050" b="1" dirty="0">
              <a:cs typeface="B Zar" panose="00000400000000000000" pitchFamily="2" charset="-78"/>
            </a:rPr>
            <a:t>افزایش تماس دانشجو با جامعه</a:t>
          </a:r>
        </a:p>
        <a:p>
          <a:pPr algn="r" rtl="1"/>
          <a:r>
            <a:rPr lang="fa-IR" sz="1050" b="1" dirty="0">
              <a:cs typeface="B Zar" panose="00000400000000000000" pitchFamily="2" charset="-78"/>
            </a:rPr>
            <a:t>افزایش حضور دانشجو در محیط ارائه خدمت</a:t>
          </a:r>
        </a:p>
        <a:p>
          <a:pPr algn="r" rtl="1"/>
          <a:r>
            <a:rPr lang="fa-IR" sz="1050" b="1" dirty="0">
              <a:cs typeface="B Zar" panose="00000400000000000000" pitchFamily="2" charset="-78"/>
            </a:rPr>
            <a:t>تاسیس مراکز توسعه آموزش پزشکی</a:t>
          </a:r>
        </a:p>
        <a:p>
          <a:pPr algn="r" rtl="1"/>
          <a:r>
            <a:rPr lang="fa-IR" sz="1050" b="1" dirty="0">
              <a:cs typeface="B Zar" panose="00000400000000000000" pitchFamily="2" charset="-78"/>
            </a:rPr>
            <a:t>طرح مسائل سلامت در آموزش</a:t>
          </a:r>
          <a:endParaRPr lang="en-US" sz="1050" b="1" dirty="0">
            <a:cs typeface="B Zar" panose="00000400000000000000" pitchFamily="2" charset="-78"/>
          </a:endParaRPr>
        </a:p>
      </dgm:t>
    </dgm:pt>
    <dgm:pt modelId="{14AD44E2-D977-49F9-8AC1-EA92A1213E22}" type="parTrans" cxnId="{5F43D5BE-2AE7-40B1-81DF-70F2F2917AA4}">
      <dgm:prSet/>
      <dgm:spPr/>
      <dgm:t>
        <a:bodyPr/>
        <a:lstStyle/>
        <a:p>
          <a:pPr algn="r" rtl="1"/>
          <a:endParaRPr lang="en-US" sz="3200" b="1">
            <a:cs typeface="B Zar" panose="00000400000000000000" pitchFamily="2" charset="-78"/>
          </a:endParaRPr>
        </a:p>
      </dgm:t>
    </dgm:pt>
    <dgm:pt modelId="{5D174046-18F8-4688-9AE6-C90AEE175051}" type="sibTrans" cxnId="{5F43D5BE-2AE7-40B1-81DF-70F2F2917AA4}">
      <dgm:prSet/>
      <dgm:spPr/>
      <dgm:t>
        <a:bodyPr/>
        <a:lstStyle/>
        <a:p>
          <a:pPr algn="r" rtl="1"/>
          <a:endParaRPr lang="en-US" sz="3200" b="1">
            <a:cs typeface="B Zar" panose="00000400000000000000" pitchFamily="2" charset="-78"/>
          </a:endParaRPr>
        </a:p>
      </dgm:t>
    </dgm:pt>
    <dgm:pt modelId="{C3BDD5F4-6BA4-4EEE-B71F-F38CC9FC7B82}">
      <dgm:prSet phldrT="[Text]" custT="1"/>
      <dgm:spPr/>
      <dgm:t>
        <a:bodyPr/>
        <a:lstStyle/>
        <a:p>
          <a:pPr algn="r" rtl="1"/>
          <a:r>
            <a:rPr lang="fa-IR" sz="1050" b="1" dirty="0">
              <a:cs typeface="B Zar" panose="00000400000000000000" pitchFamily="2" charset="-78"/>
            </a:rPr>
            <a:t>افزایش ظرفیت تربیت دانشجو</a:t>
          </a:r>
        </a:p>
        <a:p>
          <a:pPr algn="r" rtl="1"/>
          <a:r>
            <a:rPr lang="fa-IR" sz="1050" b="1" dirty="0">
              <a:cs typeface="B Zar" panose="00000400000000000000" pitchFamily="2" charset="-78"/>
            </a:rPr>
            <a:t>افزایش تعداد دانشگاه ها</a:t>
          </a:r>
        </a:p>
        <a:p>
          <a:pPr algn="r" rtl="1"/>
          <a:r>
            <a:rPr lang="fa-IR" sz="1050" b="1" dirty="0">
              <a:cs typeface="B Zar" panose="00000400000000000000" pitchFamily="2" charset="-78"/>
            </a:rPr>
            <a:t>افزایش تعداد هیات علمی</a:t>
          </a:r>
        </a:p>
        <a:p>
          <a:pPr algn="r" rtl="1"/>
          <a:r>
            <a:rPr lang="fa-IR" sz="1050" b="1" dirty="0">
              <a:cs typeface="B Zar" panose="00000400000000000000" pitchFamily="2" charset="-78"/>
            </a:rPr>
            <a:t>افزایش تعداد تخت های آموزشی</a:t>
          </a:r>
          <a:endParaRPr lang="en-US" sz="1050" b="1" dirty="0">
            <a:cs typeface="B Zar" panose="00000400000000000000" pitchFamily="2" charset="-78"/>
          </a:endParaRPr>
        </a:p>
      </dgm:t>
    </dgm:pt>
    <dgm:pt modelId="{3440EFB6-8E4B-456B-A2D1-FA09804B7147}" type="parTrans" cxnId="{3348B7C2-C91C-46D6-85ED-EEBA678D4B8D}">
      <dgm:prSet/>
      <dgm:spPr/>
      <dgm:t>
        <a:bodyPr/>
        <a:lstStyle/>
        <a:p>
          <a:pPr algn="r" rtl="1"/>
          <a:endParaRPr lang="en-US" sz="3200" b="1">
            <a:cs typeface="B Zar" panose="00000400000000000000" pitchFamily="2" charset="-78"/>
          </a:endParaRPr>
        </a:p>
      </dgm:t>
    </dgm:pt>
    <dgm:pt modelId="{EEAFB640-1F0A-492A-96FA-E6D89B65BEED}" type="sibTrans" cxnId="{3348B7C2-C91C-46D6-85ED-EEBA678D4B8D}">
      <dgm:prSet/>
      <dgm:spPr/>
      <dgm:t>
        <a:bodyPr/>
        <a:lstStyle/>
        <a:p>
          <a:pPr algn="r" rtl="1"/>
          <a:endParaRPr lang="en-US" sz="3200" b="1">
            <a:cs typeface="B Zar" panose="00000400000000000000" pitchFamily="2" charset="-78"/>
          </a:endParaRPr>
        </a:p>
      </dgm:t>
    </dgm:pt>
    <dgm:pt modelId="{3B28C82D-7A12-4B3E-84CF-28FD0F36A3A6}">
      <dgm:prSet phldrT="[Text]" custT="1"/>
      <dgm:spPr/>
      <dgm:t>
        <a:bodyPr/>
        <a:lstStyle/>
        <a:p>
          <a:pPr algn="r" rtl="1"/>
          <a:r>
            <a:rPr lang="fa-IR" sz="1050" b="1">
              <a:cs typeface="B Zar" panose="00000400000000000000" pitchFamily="2" charset="-78"/>
            </a:rPr>
            <a:t>افزایش تعامل اعضای هیات علمی با بدنه ارائه خدمت سلامت</a:t>
          </a:r>
        </a:p>
        <a:p>
          <a:pPr algn="r" rtl="1"/>
          <a:r>
            <a:rPr lang="fa-IR" sz="1050" b="1">
              <a:cs typeface="B Zar" panose="00000400000000000000" pitchFamily="2" charset="-78"/>
            </a:rPr>
            <a:t>توسعه پژوهش های کاربردی نظام سلامت</a:t>
          </a:r>
        </a:p>
        <a:p>
          <a:pPr algn="r" rtl="1"/>
          <a:r>
            <a:rPr lang="fa-IR" sz="1050" b="1">
              <a:cs typeface="B Zar" panose="00000400000000000000" pitchFamily="2" charset="-78"/>
            </a:rPr>
            <a:t>مشارکت اساتید و دانشجوبان در حل مسائل سلامت</a:t>
          </a:r>
          <a:endParaRPr lang="en-US" sz="1050" b="1">
            <a:cs typeface="B Zar" panose="00000400000000000000" pitchFamily="2" charset="-78"/>
          </a:endParaRPr>
        </a:p>
      </dgm:t>
    </dgm:pt>
    <dgm:pt modelId="{0C61FF1F-17B6-4818-B928-E2BD881BDD51}" type="parTrans" cxnId="{0F358E5D-7EF0-487C-95B8-E556A1B0BC3C}">
      <dgm:prSet/>
      <dgm:spPr/>
      <dgm:t>
        <a:bodyPr/>
        <a:lstStyle/>
        <a:p>
          <a:pPr algn="r" rtl="1"/>
          <a:endParaRPr lang="en-US" sz="3200" b="1">
            <a:cs typeface="B Zar" panose="00000400000000000000" pitchFamily="2" charset="-78"/>
          </a:endParaRPr>
        </a:p>
      </dgm:t>
    </dgm:pt>
    <dgm:pt modelId="{458DDC8B-A1E3-4232-A13E-EA2699232D7A}" type="sibTrans" cxnId="{0F358E5D-7EF0-487C-95B8-E556A1B0BC3C}">
      <dgm:prSet/>
      <dgm:spPr/>
      <dgm:t>
        <a:bodyPr/>
        <a:lstStyle/>
        <a:p>
          <a:pPr algn="r" rtl="1"/>
          <a:endParaRPr lang="en-US" sz="3200" b="1">
            <a:cs typeface="B Zar" panose="00000400000000000000" pitchFamily="2" charset="-78"/>
          </a:endParaRPr>
        </a:p>
      </dgm:t>
    </dgm:pt>
    <dgm:pt modelId="{5B01DF7E-CB8F-4E29-97A3-B08F894A22A0}">
      <dgm:prSet phldrT="[Text]" custT="1"/>
      <dgm:spPr/>
      <dgm:t>
        <a:bodyPr/>
        <a:lstStyle/>
        <a:p>
          <a:pPr algn="r" rtl="1"/>
          <a:r>
            <a:rPr lang="fa-IR" sz="1050" b="1">
              <a:cs typeface="B Zar" panose="00000400000000000000" pitchFamily="2" charset="-78"/>
            </a:rPr>
            <a:t>افزایش شاخص نسبت پرسنل سلامت به جمعیت</a:t>
          </a:r>
        </a:p>
        <a:p>
          <a:pPr algn="r" rtl="1"/>
          <a:r>
            <a:rPr lang="fa-IR" sz="1050" b="1">
              <a:cs typeface="B Zar" panose="00000400000000000000" pitchFamily="2" charset="-78"/>
            </a:rPr>
            <a:t>افزایش ظرفیت خدمات سلامت در سراسر کشور</a:t>
          </a:r>
        </a:p>
        <a:p>
          <a:pPr algn="r" rtl="1"/>
          <a:r>
            <a:rPr lang="fa-IR" sz="1050" b="1">
              <a:cs typeface="B Zar" panose="00000400000000000000" pitchFamily="2" charset="-78"/>
            </a:rPr>
            <a:t>مشارکت دانشجویان در ارائه خدمت سلامت</a:t>
          </a:r>
        </a:p>
      </dgm:t>
    </dgm:pt>
    <dgm:pt modelId="{0BEC3605-99CC-424C-84E7-082DAFE59FCE}" type="parTrans" cxnId="{5ADAD0D6-5A16-401A-8C4A-49A3FF0B161C}">
      <dgm:prSet/>
      <dgm:spPr/>
      <dgm:t>
        <a:bodyPr/>
        <a:lstStyle/>
        <a:p>
          <a:pPr algn="r" rtl="1"/>
          <a:endParaRPr lang="en-US" sz="3200" b="1">
            <a:cs typeface="B Zar" panose="00000400000000000000" pitchFamily="2" charset="-78"/>
          </a:endParaRPr>
        </a:p>
      </dgm:t>
    </dgm:pt>
    <dgm:pt modelId="{EFA6CA03-FCC0-4E5C-B63B-ED01545FFCDF}" type="sibTrans" cxnId="{5ADAD0D6-5A16-401A-8C4A-49A3FF0B161C}">
      <dgm:prSet/>
      <dgm:spPr/>
      <dgm:t>
        <a:bodyPr/>
        <a:lstStyle/>
        <a:p>
          <a:pPr algn="r" rtl="1"/>
          <a:endParaRPr lang="en-US" sz="3200" b="1">
            <a:cs typeface="B Zar" panose="00000400000000000000" pitchFamily="2" charset="-78"/>
          </a:endParaRPr>
        </a:p>
      </dgm:t>
    </dgm:pt>
    <dgm:pt modelId="{A3F930DE-9005-42A0-A079-E069A0D79239}" type="pres">
      <dgm:prSet presAssocID="{D581376B-FC8C-492E-9A36-89756CFE25B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CA33AE-01C9-46AD-B457-BFF18F816796}" type="pres">
      <dgm:prSet presAssocID="{D581376B-FC8C-492E-9A36-89756CFE25B5}" presName="axisShape" presStyleLbl="bgShp" presStyleIdx="0" presStyleCnt="1"/>
      <dgm:spPr/>
    </dgm:pt>
    <dgm:pt modelId="{FD41ABEA-67D4-46B1-9A35-E6F6260277DE}" type="pres">
      <dgm:prSet presAssocID="{D581376B-FC8C-492E-9A36-89756CFE25B5}" presName="rect1" presStyleLbl="node1" presStyleIdx="0" presStyleCnt="4" custScaleX="116456" custLinFactNeighborX="-79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D7A2A6-9BE2-4B34-AD43-4FF143BE0F3B}" type="pres">
      <dgm:prSet presAssocID="{D581376B-FC8C-492E-9A36-89756CFE25B5}" presName="rect2" presStyleLbl="node1" presStyleIdx="1" presStyleCnt="4" custScaleX="116456" custLinFactNeighborX="73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E74292-991A-4E9A-B40E-79483A2454B6}" type="pres">
      <dgm:prSet presAssocID="{D581376B-FC8C-492E-9A36-89756CFE25B5}" presName="rect3" presStyleLbl="node1" presStyleIdx="2" presStyleCnt="4" custScaleX="116456" custLinFactNeighborX="-79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C7C473-F618-4D90-B017-9868801AFFB2}" type="pres">
      <dgm:prSet presAssocID="{D581376B-FC8C-492E-9A36-89756CFE25B5}" presName="rect4" presStyleLbl="node1" presStyleIdx="3" presStyleCnt="4" custScaleX="116456" custLinFactNeighborX="73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43D5BE-2AE7-40B1-81DF-70F2F2917AA4}" srcId="{D581376B-FC8C-492E-9A36-89756CFE25B5}" destId="{D0C7F6FD-B329-4691-8726-DA818B48ED3D}" srcOrd="0" destOrd="0" parTransId="{14AD44E2-D977-49F9-8AC1-EA92A1213E22}" sibTransId="{5D174046-18F8-4688-9AE6-C90AEE175051}"/>
    <dgm:cxn modelId="{40DB8D11-7B5B-4385-B0C7-9A6FDC014156}" type="presOf" srcId="{D581376B-FC8C-492E-9A36-89756CFE25B5}" destId="{A3F930DE-9005-42A0-A079-E069A0D79239}" srcOrd="0" destOrd="0" presId="urn:microsoft.com/office/officeart/2005/8/layout/matrix2"/>
    <dgm:cxn modelId="{3348B7C2-C91C-46D6-85ED-EEBA678D4B8D}" srcId="{D581376B-FC8C-492E-9A36-89756CFE25B5}" destId="{C3BDD5F4-6BA4-4EEE-B71F-F38CC9FC7B82}" srcOrd="1" destOrd="0" parTransId="{3440EFB6-8E4B-456B-A2D1-FA09804B7147}" sibTransId="{EEAFB640-1F0A-492A-96FA-E6D89B65BEED}"/>
    <dgm:cxn modelId="{5ADAD0D6-5A16-401A-8C4A-49A3FF0B161C}" srcId="{D581376B-FC8C-492E-9A36-89756CFE25B5}" destId="{5B01DF7E-CB8F-4E29-97A3-B08F894A22A0}" srcOrd="3" destOrd="0" parTransId="{0BEC3605-99CC-424C-84E7-082DAFE59FCE}" sibTransId="{EFA6CA03-FCC0-4E5C-B63B-ED01545FFCDF}"/>
    <dgm:cxn modelId="{B8D2E60B-DDE9-4402-B8A0-C35C9CA1C1F1}" type="presOf" srcId="{5B01DF7E-CB8F-4E29-97A3-B08F894A22A0}" destId="{C6C7C473-F618-4D90-B017-9868801AFFB2}" srcOrd="0" destOrd="0" presId="urn:microsoft.com/office/officeart/2005/8/layout/matrix2"/>
    <dgm:cxn modelId="{0F358E5D-7EF0-487C-95B8-E556A1B0BC3C}" srcId="{D581376B-FC8C-492E-9A36-89756CFE25B5}" destId="{3B28C82D-7A12-4B3E-84CF-28FD0F36A3A6}" srcOrd="2" destOrd="0" parTransId="{0C61FF1F-17B6-4818-B928-E2BD881BDD51}" sibTransId="{458DDC8B-A1E3-4232-A13E-EA2699232D7A}"/>
    <dgm:cxn modelId="{DFEAF54B-B13F-40EF-8DDD-D0241E5F31FD}" type="presOf" srcId="{3B28C82D-7A12-4B3E-84CF-28FD0F36A3A6}" destId="{61E74292-991A-4E9A-B40E-79483A2454B6}" srcOrd="0" destOrd="0" presId="urn:microsoft.com/office/officeart/2005/8/layout/matrix2"/>
    <dgm:cxn modelId="{3596C003-5C2C-4383-A489-14E006B5441E}" type="presOf" srcId="{C3BDD5F4-6BA4-4EEE-B71F-F38CC9FC7B82}" destId="{5DD7A2A6-9BE2-4B34-AD43-4FF143BE0F3B}" srcOrd="0" destOrd="0" presId="urn:microsoft.com/office/officeart/2005/8/layout/matrix2"/>
    <dgm:cxn modelId="{660A3503-4ED3-4A33-99D9-E4F2FA7C1925}" type="presOf" srcId="{D0C7F6FD-B329-4691-8726-DA818B48ED3D}" destId="{FD41ABEA-67D4-46B1-9A35-E6F6260277DE}" srcOrd="0" destOrd="0" presId="urn:microsoft.com/office/officeart/2005/8/layout/matrix2"/>
    <dgm:cxn modelId="{7B6F247E-89AD-4593-A0F2-A3789FF25CCE}" type="presParOf" srcId="{A3F930DE-9005-42A0-A079-E069A0D79239}" destId="{C7CA33AE-01C9-46AD-B457-BFF18F816796}" srcOrd="0" destOrd="0" presId="urn:microsoft.com/office/officeart/2005/8/layout/matrix2"/>
    <dgm:cxn modelId="{E30D3DFC-CEB8-4176-9D2B-63EF7399EF42}" type="presParOf" srcId="{A3F930DE-9005-42A0-A079-E069A0D79239}" destId="{FD41ABEA-67D4-46B1-9A35-E6F6260277DE}" srcOrd="1" destOrd="0" presId="urn:microsoft.com/office/officeart/2005/8/layout/matrix2"/>
    <dgm:cxn modelId="{8E2C1BF1-DA10-445F-86BF-8FA866D408C4}" type="presParOf" srcId="{A3F930DE-9005-42A0-A079-E069A0D79239}" destId="{5DD7A2A6-9BE2-4B34-AD43-4FF143BE0F3B}" srcOrd="2" destOrd="0" presId="urn:microsoft.com/office/officeart/2005/8/layout/matrix2"/>
    <dgm:cxn modelId="{3990B3CD-D731-48A9-97D7-72A3501EC977}" type="presParOf" srcId="{A3F930DE-9005-42A0-A079-E069A0D79239}" destId="{61E74292-991A-4E9A-B40E-79483A2454B6}" srcOrd="3" destOrd="0" presId="urn:microsoft.com/office/officeart/2005/8/layout/matrix2"/>
    <dgm:cxn modelId="{9E68D41B-7B73-481C-9C17-3DA9574046B6}" type="presParOf" srcId="{A3F930DE-9005-42A0-A079-E069A0D79239}" destId="{C6C7C473-F618-4D90-B017-9868801AFFB2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9173FD-E293-4C6D-AFE1-D8983ACDCCE9}" type="doc">
      <dgm:prSet loTypeId="urn:microsoft.com/office/officeart/2005/8/layout/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B310BAB3-28C8-4FD6-A307-6A123E2490B3}">
      <dgm:prSet phldrT="[Text]"/>
      <dgm:spPr/>
      <dgm:t>
        <a:bodyPr/>
        <a:lstStyle/>
        <a:p>
          <a:pPr rtl="1"/>
          <a:r>
            <a:rPr lang="fa-IR">
              <a:cs typeface="B Koodak" panose="00000700000000000000" pitchFamily="2" charset="-78"/>
            </a:rPr>
            <a:t>ماکرو (سیاستگذاریهای کلان در سطح فراوزارتی)</a:t>
          </a:r>
          <a:endParaRPr lang="en-GB">
            <a:cs typeface="B Koodak" panose="00000700000000000000" pitchFamily="2" charset="-78"/>
          </a:endParaRPr>
        </a:p>
      </dgm:t>
    </dgm:pt>
    <dgm:pt modelId="{D44F4FD9-56AC-46F8-8D62-F58BF09905F1}" type="parTrans" cxnId="{866459FD-4524-43C9-8A61-AB7B141E532D}">
      <dgm:prSet/>
      <dgm:spPr/>
      <dgm:t>
        <a:bodyPr/>
        <a:lstStyle/>
        <a:p>
          <a:pPr rtl="1"/>
          <a:endParaRPr lang="en-GB">
            <a:cs typeface="B Koodak" panose="00000700000000000000" pitchFamily="2" charset="-78"/>
          </a:endParaRPr>
        </a:p>
      </dgm:t>
    </dgm:pt>
    <dgm:pt modelId="{24AE3456-909D-4980-9121-A675ADF127BF}" type="sibTrans" cxnId="{866459FD-4524-43C9-8A61-AB7B141E532D}">
      <dgm:prSet/>
      <dgm:spPr/>
      <dgm:t>
        <a:bodyPr/>
        <a:lstStyle/>
        <a:p>
          <a:pPr rtl="1"/>
          <a:endParaRPr lang="en-GB">
            <a:cs typeface="B Koodak" panose="00000700000000000000" pitchFamily="2" charset="-78"/>
          </a:endParaRPr>
        </a:p>
      </dgm:t>
    </dgm:pt>
    <dgm:pt modelId="{FCD4C642-5D70-40DC-87D9-B3909B0EB133}">
      <dgm:prSet phldrT="[Text]"/>
      <dgm:spPr/>
      <dgm:t>
        <a:bodyPr/>
        <a:lstStyle/>
        <a:p>
          <a:pPr rtl="1"/>
          <a:r>
            <a:rPr lang="fa-IR">
              <a:cs typeface="B Koodak" panose="00000700000000000000" pitchFamily="2" charset="-78"/>
            </a:rPr>
            <a:t>بودجه و منابع</a:t>
          </a:r>
        </a:p>
      </dgm:t>
    </dgm:pt>
    <dgm:pt modelId="{6FA4EF52-6D8E-4484-8A87-8BBE4955C140}" type="parTrans" cxnId="{F725B5CF-03C2-47D7-BA6A-AFF4E92F91C4}">
      <dgm:prSet/>
      <dgm:spPr/>
      <dgm:t>
        <a:bodyPr/>
        <a:lstStyle/>
        <a:p>
          <a:pPr rtl="1"/>
          <a:endParaRPr lang="en-GB">
            <a:cs typeface="B Koodak" panose="00000700000000000000" pitchFamily="2" charset="-78"/>
          </a:endParaRPr>
        </a:p>
      </dgm:t>
    </dgm:pt>
    <dgm:pt modelId="{EB7771CD-E913-4786-A250-532B88C7DC92}" type="sibTrans" cxnId="{F725B5CF-03C2-47D7-BA6A-AFF4E92F91C4}">
      <dgm:prSet/>
      <dgm:spPr/>
      <dgm:t>
        <a:bodyPr/>
        <a:lstStyle/>
        <a:p>
          <a:pPr rtl="1"/>
          <a:endParaRPr lang="en-GB">
            <a:cs typeface="B Koodak" panose="00000700000000000000" pitchFamily="2" charset="-78"/>
          </a:endParaRPr>
        </a:p>
      </dgm:t>
    </dgm:pt>
    <dgm:pt modelId="{131FBE63-614D-464F-B8CF-E71DD2E641A7}">
      <dgm:prSet phldrT="[Text]"/>
      <dgm:spPr/>
      <dgm:t>
        <a:bodyPr/>
        <a:lstStyle/>
        <a:p>
          <a:pPr rtl="1"/>
          <a:r>
            <a:rPr lang="fa-IR">
              <a:cs typeface="B Koodak" panose="00000700000000000000" pitchFamily="2" charset="-78"/>
            </a:rPr>
            <a:t>قوانین و مقررات</a:t>
          </a:r>
          <a:endParaRPr lang="en-GB">
            <a:cs typeface="B Koodak" panose="00000700000000000000" pitchFamily="2" charset="-78"/>
          </a:endParaRPr>
        </a:p>
      </dgm:t>
    </dgm:pt>
    <dgm:pt modelId="{6CFB3CF1-522E-408C-B241-C8967BD85329}" type="parTrans" cxnId="{34A916D9-1239-4E6E-9FD2-55178B99C500}">
      <dgm:prSet/>
      <dgm:spPr/>
      <dgm:t>
        <a:bodyPr/>
        <a:lstStyle/>
        <a:p>
          <a:pPr rtl="1"/>
          <a:endParaRPr lang="en-GB">
            <a:cs typeface="B Koodak" panose="00000700000000000000" pitchFamily="2" charset="-78"/>
          </a:endParaRPr>
        </a:p>
      </dgm:t>
    </dgm:pt>
    <dgm:pt modelId="{37C7B2B6-6B70-4F2C-9C8B-3F1F5D6E7C46}" type="sibTrans" cxnId="{34A916D9-1239-4E6E-9FD2-55178B99C500}">
      <dgm:prSet/>
      <dgm:spPr/>
      <dgm:t>
        <a:bodyPr/>
        <a:lstStyle/>
        <a:p>
          <a:pPr rtl="1"/>
          <a:endParaRPr lang="en-GB">
            <a:cs typeface="B Koodak" panose="00000700000000000000" pitchFamily="2" charset="-78"/>
          </a:endParaRPr>
        </a:p>
      </dgm:t>
    </dgm:pt>
    <dgm:pt modelId="{E850C4FF-ABA7-451F-8FF9-8ABAB2CEBE0F}">
      <dgm:prSet phldrT="[Text]"/>
      <dgm:spPr/>
      <dgm:t>
        <a:bodyPr/>
        <a:lstStyle/>
        <a:p>
          <a:pPr rtl="1"/>
          <a:r>
            <a:rPr lang="fa-IR">
              <a:cs typeface="B Koodak" panose="00000700000000000000" pitchFamily="2" charset="-78"/>
            </a:rPr>
            <a:t>مزو (مدیریت ملی در ستاد وزارت بهداشت-درمان و آموزش پزشکی)</a:t>
          </a:r>
          <a:endParaRPr lang="en-GB">
            <a:cs typeface="B Koodak" panose="00000700000000000000" pitchFamily="2" charset="-78"/>
          </a:endParaRPr>
        </a:p>
      </dgm:t>
    </dgm:pt>
    <dgm:pt modelId="{A92F7F99-363A-418F-BAF7-CA9CB6BA8C40}" type="parTrans" cxnId="{31E7CBA8-D05A-4D95-B4E1-0A9205A8914C}">
      <dgm:prSet/>
      <dgm:spPr/>
      <dgm:t>
        <a:bodyPr/>
        <a:lstStyle/>
        <a:p>
          <a:pPr rtl="1"/>
          <a:endParaRPr lang="en-GB">
            <a:cs typeface="B Koodak" panose="00000700000000000000" pitchFamily="2" charset="-78"/>
          </a:endParaRPr>
        </a:p>
      </dgm:t>
    </dgm:pt>
    <dgm:pt modelId="{4AB16630-2609-4379-8FC8-EEF83B461CC9}" type="sibTrans" cxnId="{31E7CBA8-D05A-4D95-B4E1-0A9205A8914C}">
      <dgm:prSet/>
      <dgm:spPr/>
      <dgm:t>
        <a:bodyPr/>
        <a:lstStyle/>
        <a:p>
          <a:pPr rtl="1"/>
          <a:endParaRPr lang="en-GB">
            <a:cs typeface="B Koodak" panose="00000700000000000000" pitchFamily="2" charset="-78"/>
          </a:endParaRPr>
        </a:p>
      </dgm:t>
    </dgm:pt>
    <dgm:pt modelId="{E04A9DDC-1BF6-4C61-87F6-594DAE64559D}">
      <dgm:prSet phldrT="[Text]"/>
      <dgm:spPr/>
      <dgm:t>
        <a:bodyPr/>
        <a:lstStyle/>
        <a:p>
          <a:pPr rtl="1"/>
          <a:r>
            <a:rPr lang="fa-IR">
              <a:cs typeface="B Koodak" panose="00000700000000000000" pitchFamily="2" charset="-78"/>
            </a:rPr>
            <a:t>بودجه و منابع</a:t>
          </a:r>
          <a:endParaRPr lang="en-GB">
            <a:cs typeface="B Koodak" panose="00000700000000000000" pitchFamily="2" charset="-78"/>
          </a:endParaRPr>
        </a:p>
      </dgm:t>
    </dgm:pt>
    <dgm:pt modelId="{D2580EAC-161F-4BB1-9C61-C5F8E07E8145}" type="parTrans" cxnId="{1485171E-003E-419D-9055-34CB64511CE7}">
      <dgm:prSet/>
      <dgm:spPr/>
      <dgm:t>
        <a:bodyPr/>
        <a:lstStyle/>
        <a:p>
          <a:pPr rtl="1"/>
          <a:endParaRPr lang="en-GB">
            <a:cs typeface="B Koodak" panose="00000700000000000000" pitchFamily="2" charset="-78"/>
          </a:endParaRPr>
        </a:p>
      </dgm:t>
    </dgm:pt>
    <dgm:pt modelId="{FBDF2602-8706-4EFF-B0B8-DA4258038B6B}" type="sibTrans" cxnId="{1485171E-003E-419D-9055-34CB64511CE7}">
      <dgm:prSet/>
      <dgm:spPr/>
      <dgm:t>
        <a:bodyPr/>
        <a:lstStyle/>
        <a:p>
          <a:pPr rtl="1"/>
          <a:endParaRPr lang="en-GB">
            <a:cs typeface="B Koodak" panose="00000700000000000000" pitchFamily="2" charset="-78"/>
          </a:endParaRPr>
        </a:p>
      </dgm:t>
    </dgm:pt>
    <dgm:pt modelId="{5738BE6C-4CF4-4B11-85AB-444375B5C8EE}">
      <dgm:prSet phldrT="[Text]"/>
      <dgm:spPr/>
      <dgm:t>
        <a:bodyPr/>
        <a:lstStyle/>
        <a:p>
          <a:pPr rtl="1"/>
          <a:r>
            <a:rPr lang="fa-IR">
              <a:cs typeface="B Koodak" panose="00000700000000000000" pitchFamily="2" charset="-78"/>
            </a:rPr>
            <a:t>میکرو (عملیاتی در دانشگاهها و دانشکده های علوم پزشکی)</a:t>
          </a:r>
          <a:endParaRPr lang="en-GB">
            <a:cs typeface="B Koodak" panose="00000700000000000000" pitchFamily="2" charset="-78"/>
          </a:endParaRPr>
        </a:p>
      </dgm:t>
    </dgm:pt>
    <dgm:pt modelId="{549955AE-2A67-4EA1-B3A4-C8AFD845DF2B}" type="parTrans" cxnId="{CC3C0F51-7A9B-4C1F-85CB-C9610473E98F}">
      <dgm:prSet/>
      <dgm:spPr/>
      <dgm:t>
        <a:bodyPr/>
        <a:lstStyle/>
        <a:p>
          <a:pPr rtl="1"/>
          <a:endParaRPr lang="en-GB">
            <a:cs typeface="B Koodak" panose="00000700000000000000" pitchFamily="2" charset="-78"/>
          </a:endParaRPr>
        </a:p>
      </dgm:t>
    </dgm:pt>
    <dgm:pt modelId="{BB68E8DE-3035-4E28-AB43-BA215C12633D}" type="sibTrans" cxnId="{CC3C0F51-7A9B-4C1F-85CB-C9610473E98F}">
      <dgm:prSet/>
      <dgm:spPr/>
      <dgm:t>
        <a:bodyPr/>
        <a:lstStyle/>
        <a:p>
          <a:pPr rtl="1"/>
          <a:endParaRPr lang="en-GB">
            <a:cs typeface="B Koodak" panose="00000700000000000000" pitchFamily="2" charset="-78"/>
          </a:endParaRPr>
        </a:p>
      </dgm:t>
    </dgm:pt>
    <dgm:pt modelId="{D3EAE050-91E9-492C-AE0D-BCA6C012C16F}">
      <dgm:prSet phldrT="[Text]"/>
      <dgm:spPr/>
      <dgm:t>
        <a:bodyPr/>
        <a:lstStyle/>
        <a:p>
          <a:pPr rtl="1"/>
          <a:r>
            <a:rPr lang="fa-IR">
              <a:cs typeface="B Koodak" panose="00000700000000000000" pitchFamily="2" charset="-78"/>
            </a:rPr>
            <a:t>انتصابات</a:t>
          </a:r>
          <a:endParaRPr lang="en-GB">
            <a:cs typeface="B Koodak" panose="00000700000000000000" pitchFamily="2" charset="-78"/>
          </a:endParaRPr>
        </a:p>
      </dgm:t>
    </dgm:pt>
    <dgm:pt modelId="{3AD1FE72-A296-40E1-8226-B33E90C17776}" type="parTrans" cxnId="{36A78006-656F-40EE-A9DC-B2BB262D10EB}">
      <dgm:prSet/>
      <dgm:spPr/>
      <dgm:t>
        <a:bodyPr/>
        <a:lstStyle/>
        <a:p>
          <a:pPr rtl="1"/>
          <a:endParaRPr lang="en-GB">
            <a:cs typeface="B Koodak" panose="00000700000000000000" pitchFamily="2" charset="-78"/>
          </a:endParaRPr>
        </a:p>
      </dgm:t>
    </dgm:pt>
    <dgm:pt modelId="{941455C1-CED2-4103-8E2F-18F60EDEFBFF}" type="sibTrans" cxnId="{36A78006-656F-40EE-A9DC-B2BB262D10EB}">
      <dgm:prSet/>
      <dgm:spPr/>
      <dgm:t>
        <a:bodyPr/>
        <a:lstStyle/>
        <a:p>
          <a:pPr rtl="1"/>
          <a:endParaRPr lang="en-GB">
            <a:cs typeface="B Koodak" panose="00000700000000000000" pitchFamily="2" charset="-78"/>
          </a:endParaRPr>
        </a:p>
      </dgm:t>
    </dgm:pt>
    <dgm:pt modelId="{47F3A8EA-6CF5-4FF0-A517-53BAD62374D7}">
      <dgm:prSet phldrT="[Text]"/>
      <dgm:spPr/>
      <dgm:t>
        <a:bodyPr/>
        <a:lstStyle/>
        <a:p>
          <a:pPr rtl="1"/>
          <a:r>
            <a:rPr lang="fa-IR">
              <a:cs typeface="B Koodak" panose="00000700000000000000" pitchFamily="2" charset="-78"/>
            </a:rPr>
            <a:t>تشکیلات</a:t>
          </a:r>
          <a:endParaRPr lang="en-GB">
            <a:cs typeface="B Koodak" panose="00000700000000000000" pitchFamily="2" charset="-78"/>
          </a:endParaRPr>
        </a:p>
      </dgm:t>
    </dgm:pt>
    <dgm:pt modelId="{300B787C-12A2-4974-99CC-E4A6ECE941AF}" type="parTrans" cxnId="{30234D1F-CA80-472C-BC43-5B86DAF2D8D2}">
      <dgm:prSet/>
      <dgm:spPr/>
      <dgm:t>
        <a:bodyPr/>
        <a:lstStyle/>
        <a:p>
          <a:pPr rtl="1"/>
          <a:endParaRPr lang="en-GB">
            <a:cs typeface="B Koodak" panose="00000700000000000000" pitchFamily="2" charset="-78"/>
          </a:endParaRPr>
        </a:p>
      </dgm:t>
    </dgm:pt>
    <dgm:pt modelId="{7B8DDA3B-27AC-4FA1-8C1C-94075529C880}" type="sibTrans" cxnId="{30234D1F-CA80-472C-BC43-5B86DAF2D8D2}">
      <dgm:prSet/>
      <dgm:spPr/>
      <dgm:t>
        <a:bodyPr/>
        <a:lstStyle/>
        <a:p>
          <a:pPr rtl="1"/>
          <a:endParaRPr lang="en-GB">
            <a:cs typeface="B Koodak" panose="00000700000000000000" pitchFamily="2" charset="-78"/>
          </a:endParaRPr>
        </a:p>
      </dgm:t>
    </dgm:pt>
    <dgm:pt modelId="{CBCD8C22-2D50-4699-9C0C-C20E2596DEAA}">
      <dgm:prSet phldrT="[Text]"/>
      <dgm:spPr/>
      <dgm:t>
        <a:bodyPr/>
        <a:lstStyle/>
        <a:p>
          <a:pPr rtl="1"/>
          <a:r>
            <a:rPr lang="fa-IR">
              <a:cs typeface="B Koodak" panose="00000700000000000000" pitchFamily="2" charset="-78"/>
            </a:rPr>
            <a:t>جایگاهها و روالها</a:t>
          </a:r>
          <a:endParaRPr lang="en-GB">
            <a:cs typeface="B Koodak" panose="00000700000000000000" pitchFamily="2" charset="-78"/>
          </a:endParaRPr>
        </a:p>
      </dgm:t>
    </dgm:pt>
    <dgm:pt modelId="{7DB35083-4593-4373-8592-DB875E6003D2}" type="parTrans" cxnId="{884E823D-8256-4841-B862-5F61082D8AFE}">
      <dgm:prSet/>
      <dgm:spPr/>
      <dgm:t>
        <a:bodyPr/>
        <a:lstStyle/>
        <a:p>
          <a:pPr rtl="1"/>
          <a:endParaRPr lang="en-GB">
            <a:cs typeface="B Koodak" panose="00000700000000000000" pitchFamily="2" charset="-78"/>
          </a:endParaRPr>
        </a:p>
      </dgm:t>
    </dgm:pt>
    <dgm:pt modelId="{F22876E9-BB45-4538-9BC4-0C38BD0BA03E}" type="sibTrans" cxnId="{884E823D-8256-4841-B862-5F61082D8AFE}">
      <dgm:prSet/>
      <dgm:spPr/>
      <dgm:t>
        <a:bodyPr/>
        <a:lstStyle/>
        <a:p>
          <a:pPr rtl="1"/>
          <a:endParaRPr lang="en-GB">
            <a:cs typeface="B Koodak" panose="00000700000000000000" pitchFamily="2" charset="-78"/>
          </a:endParaRPr>
        </a:p>
      </dgm:t>
    </dgm:pt>
    <dgm:pt modelId="{C35BB616-616A-450E-A12B-273BEE5CD6A1}">
      <dgm:prSet phldrT="[Text]"/>
      <dgm:spPr/>
      <dgm:t>
        <a:bodyPr/>
        <a:lstStyle/>
        <a:p>
          <a:pPr rtl="1"/>
          <a:r>
            <a:rPr lang="fa-IR">
              <a:cs typeface="B Koodak" panose="00000700000000000000" pitchFamily="2" charset="-78"/>
            </a:rPr>
            <a:t>قوانین و مقررات</a:t>
          </a:r>
          <a:endParaRPr lang="en-GB">
            <a:cs typeface="B Koodak" panose="00000700000000000000" pitchFamily="2" charset="-78"/>
          </a:endParaRPr>
        </a:p>
      </dgm:t>
    </dgm:pt>
    <dgm:pt modelId="{B8B8F4BB-26DA-485D-9C55-C7ECABC126AB}" type="parTrans" cxnId="{8AA8407A-C80C-4902-9F5A-7451628C2F6D}">
      <dgm:prSet/>
      <dgm:spPr/>
      <dgm:t>
        <a:bodyPr/>
        <a:lstStyle/>
        <a:p>
          <a:pPr rtl="1"/>
          <a:endParaRPr lang="en-GB">
            <a:cs typeface="B Koodak" panose="00000700000000000000" pitchFamily="2" charset="-78"/>
          </a:endParaRPr>
        </a:p>
      </dgm:t>
    </dgm:pt>
    <dgm:pt modelId="{01266D11-00D9-45C1-B4CE-ACFC01850121}" type="sibTrans" cxnId="{8AA8407A-C80C-4902-9F5A-7451628C2F6D}">
      <dgm:prSet/>
      <dgm:spPr/>
      <dgm:t>
        <a:bodyPr/>
        <a:lstStyle/>
        <a:p>
          <a:pPr rtl="1"/>
          <a:endParaRPr lang="en-GB">
            <a:cs typeface="B Koodak" panose="00000700000000000000" pitchFamily="2" charset="-78"/>
          </a:endParaRPr>
        </a:p>
      </dgm:t>
    </dgm:pt>
    <dgm:pt modelId="{B7F176AD-96B5-461A-81E9-6385B696BC0B}">
      <dgm:prSet phldrT="[Text]"/>
      <dgm:spPr/>
      <dgm:t>
        <a:bodyPr/>
        <a:lstStyle/>
        <a:p>
          <a:pPr rtl="1"/>
          <a:r>
            <a:rPr lang="fa-IR">
              <a:cs typeface="B Koodak" panose="00000700000000000000" pitchFamily="2" charset="-78"/>
            </a:rPr>
            <a:t>جایگاهها و روالها</a:t>
          </a:r>
          <a:endParaRPr lang="en-GB">
            <a:cs typeface="B Koodak" panose="00000700000000000000" pitchFamily="2" charset="-78"/>
          </a:endParaRPr>
        </a:p>
      </dgm:t>
    </dgm:pt>
    <dgm:pt modelId="{98BD2279-6C07-4CD7-8C0E-21C1FBC2D36D}" type="parTrans" cxnId="{D4CF8F0F-6C70-4AED-9F9D-07D92C1B182D}">
      <dgm:prSet/>
      <dgm:spPr/>
      <dgm:t>
        <a:bodyPr/>
        <a:lstStyle/>
        <a:p>
          <a:pPr rtl="1"/>
          <a:endParaRPr lang="en-GB">
            <a:cs typeface="B Koodak" panose="00000700000000000000" pitchFamily="2" charset="-78"/>
          </a:endParaRPr>
        </a:p>
      </dgm:t>
    </dgm:pt>
    <dgm:pt modelId="{281995B3-9D24-4CC9-98B0-69E2BC2B0EFB}" type="sibTrans" cxnId="{D4CF8F0F-6C70-4AED-9F9D-07D92C1B182D}">
      <dgm:prSet/>
      <dgm:spPr/>
      <dgm:t>
        <a:bodyPr/>
        <a:lstStyle/>
        <a:p>
          <a:pPr rtl="1"/>
          <a:endParaRPr lang="en-GB">
            <a:cs typeface="B Koodak" panose="00000700000000000000" pitchFamily="2" charset="-78"/>
          </a:endParaRPr>
        </a:p>
      </dgm:t>
    </dgm:pt>
    <dgm:pt modelId="{944A61FF-ACF6-494E-8EE5-491D1D5D3CB9}">
      <dgm:prSet phldrT="[Text]"/>
      <dgm:spPr/>
      <dgm:t>
        <a:bodyPr/>
        <a:lstStyle/>
        <a:p>
          <a:pPr rtl="1"/>
          <a:r>
            <a:rPr lang="fa-IR">
              <a:cs typeface="B Koodak" panose="00000700000000000000" pitchFamily="2" charset="-78"/>
            </a:rPr>
            <a:t>مدیریت مالی</a:t>
          </a:r>
        </a:p>
      </dgm:t>
    </dgm:pt>
    <dgm:pt modelId="{BECE9E28-0207-46C1-8368-041D1CF1AA03}" type="parTrans" cxnId="{0AA81571-76D4-491B-8825-690AF0D754AF}">
      <dgm:prSet/>
      <dgm:spPr/>
      <dgm:t>
        <a:bodyPr/>
        <a:lstStyle/>
        <a:p>
          <a:endParaRPr lang="en-GB"/>
        </a:p>
      </dgm:t>
    </dgm:pt>
    <dgm:pt modelId="{481DA0F8-3038-4F47-99E1-92EDF98F757C}" type="sibTrans" cxnId="{0AA81571-76D4-491B-8825-690AF0D754AF}">
      <dgm:prSet/>
      <dgm:spPr/>
      <dgm:t>
        <a:bodyPr/>
        <a:lstStyle/>
        <a:p>
          <a:endParaRPr lang="en-GB"/>
        </a:p>
      </dgm:t>
    </dgm:pt>
    <dgm:pt modelId="{7CECCD6A-F07A-4BE3-9448-36C43E7E0379}">
      <dgm:prSet phldrT="[Text]"/>
      <dgm:spPr/>
      <dgm:t>
        <a:bodyPr/>
        <a:lstStyle/>
        <a:p>
          <a:pPr rtl="1"/>
          <a:r>
            <a:rPr lang="fa-IR">
              <a:cs typeface="B Koodak" panose="00000700000000000000" pitchFamily="2" charset="-78"/>
            </a:rPr>
            <a:t>قوانین و مقررات</a:t>
          </a:r>
          <a:endParaRPr lang="en-GB">
            <a:cs typeface="B Koodak" panose="00000700000000000000" pitchFamily="2" charset="-78"/>
          </a:endParaRPr>
        </a:p>
      </dgm:t>
    </dgm:pt>
    <dgm:pt modelId="{4D500614-8574-428A-A8F1-F3D54875F4E3}" type="parTrans" cxnId="{DAF61290-5973-4EF8-8A57-E4DC6CF0F485}">
      <dgm:prSet/>
      <dgm:spPr/>
      <dgm:t>
        <a:bodyPr/>
        <a:lstStyle/>
        <a:p>
          <a:endParaRPr lang="en-GB"/>
        </a:p>
      </dgm:t>
    </dgm:pt>
    <dgm:pt modelId="{3F79DA84-E1B1-4D9A-A6B0-20CE357FDC98}" type="sibTrans" cxnId="{DAF61290-5973-4EF8-8A57-E4DC6CF0F485}">
      <dgm:prSet/>
      <dgm:spPr/>
      <dgm:t>
        <a:bodyPr/>
        <a:lstStyle/>
        <a:p>
          <a:endParaRPr lang="en-GB"/>
        </a:p>
      </dgm:t>
    </dgm:pt>
    <dgm:pt modelId="{271EE708-29BE-4A47-B012-FBEEF5FA8A4A}" type="pres">
      <dgm:prSet presAssocID="{1E9173FD-E293-4C6D-AFE1-D8983ACDCC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8FB9BE-5854-4DA3-A412-B941C8ED4472}" type="pres">
      <dgm:prSet presAssocID="{5738BE6C-4CF4-4B11-85AB-444375B5C8EE}" presName="boxAndChildren" presStyleCnt="0"/>
      <dgm:spPr/>
    </dgm:pt>
    <dgm:pt modelId="{896252DC-5A88-4068-9D6C-060B608A6246}" type="pres">
      <dgm:prSet presAssocID="{5738BE6C-4CF4-4B11-85AB-444375B5C8EE}" presName="parentTextBox" presStyleLbl="node1" presStyleIdx="0" presStyleCnt="3"/>
      <dgm:spPr/>
      <dgm:t>
        <a:bodyPr/>
        <a:lstStyle/>
        <a:p>
          <a:endParaRPr lang="en-US"/>
        </a:p>
      </dgm:t>
    </dgm:pt>
    <dgm:pt modelId="{04A55086-DB75-4BC5-AA7A-0A95CD71D7EB}" type="pres">
      <dgm:prSet presAssocID="{5738BE6C-4CF4-4B11-85AB-444375B5C8EE}" presName="entireBox" presStyleLbl="node1" presStyleIdx="0" presStyleCnt="3"/>
      <dgm:spPr/>
      <dgm:t>
        <a:bodyPr/>
        <a:lstStyle/>
        <a:p>
          <a:endParaRPr lang="en-US"/>
        </a:p>
      </dgm:t>
    </dgm:pt>
    <dgm:pt modelId="{ACA5EACE-4586-4F5D-92F7-468C5020712E}" type="pres">
      <dgm:prSet presAssocID="{5738BE6C-4CF4-4B11-85AB-444375B5C8EE}" presName="descendantBox" presStyleCnt="0"/>
      <dgm:spPr/>
    </dgm:pt>
    <dgm:pt modelId="{355D9D9A-85ED-4344-9863-82490F88CC21}" type="pres">
      <dgm:prSet presAssocID="{D3EAE050-91E9-492C-AE0D-BCA6C012C16F}" presName="childTextBox" presStyleLbl="fgAccFollow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37D816-0ABD-4551-992E-89CA4A746356}" type="pres">
      <dgm:prSet presAssocID="{944A61FF-ACF6-494E-8EE5-491D1D5D3CB9}" presName="childTextBox" presStyleLbl="fgAccFollow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04767-0621-4BA7-A815-2D693AA3A7FE}" type="pres">
      <dgm:prSet presAssocID="{47F3A8EA-6CF5-4FF0-A517-53BAD62374D7}" presName="childTextBox" presStyleLbl="fgAccFollow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1CC6C3-0D1F-4904-AB8B-36E5F9D032A6}" type="pres">
      <dgm:prSet presAssocID="{7CECCD6A-F07A-4BE3-9448-36C43E7E0379}" presName="childTextBox" presStyleLbl="fgAccFollow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9B60AC-3D5E-42D4-91D9-753B9E31571C}" type="pres">
      <dgm:prSet presAssocID="{4AB16630-2609-4379-8FC8-EEF83B461CC9}" presName="sp" presStyleCnt="0"/>
      <dgm:spPr/>
    </dgm:pt>
    <dgm:pt modelId="{C41A2FE3-B0C9-418B-8187-E071FDA2A657}" type="pres">
      <dgm:prSet presAssocID="{E850C4FF-ABA7-451F-8FF9-8ABAB2CEBE0F}" presName="arrowAndChildren" presStyleCnt="0"/>
      <dgm:spPr/>
    </dgm:pt>
    <dgm:pt modelId="{621A0452-4043-4359-B7E3-3EADD64FE71B}" type="pres">
      <dgm:prSet presAssocID="{E850C4FF-ABA7-451F-8FF9-8ABAB2CEBE0F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4CDD988F-4073-4806-843F-A63F357698DD}" type="pres">
      <dgm:prSet presAssocID="{E850C4FF-ABA7-451F-8FF9-8ABAB2CEBE0F}" presName="arrow" presStyleLbl="node1" presStyleIdx="1" presStyleCnt="3"/>
      <dgm:spPr/>
      <dgm:t>
        <a:bodyPr/>
        <a:lstStyle/>
        <a:p>
          <a:endParaRPr lang="en-US"/>
        </a:p>
      </dgm:t>
    </dgm:pt>
    <dgm:pt modelId="{F0FB7B9E-DCDC-48F4-B381-5B1231562DBD}" type="pres">
      <dgm:prSet presAssocID="{E850C4FF-ABA7-451F-8FF9-8ABAB2CEBE0F}" presName="descendantArrow" presStyleCnt="0"/>
      <dgm:spPr/>
    </dgm:pt>
    <dgm:pt modelId="{93B82B97-FB40-447E-9FF8-33D6B7D8E199}" type="pres">
      <dgm:prSet presAssocID="{E04A9DDC-1BF6-4C61-87F6-594DAE64559D}" presName="childTextArrow" presStyleLbl="fgAccFollow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25BA2-C288-4FDA-8F61-235FD4CA9707}" type="pres">
      <dgm:prSet presAssocID="{C35BB616-616A-450E-A12B-273BEE5CD6A1}" presName="childTextArrow" presStyleLbl="fgAccFollow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E8A4B2-C766-4247-B34F-08C97EC20126}" type="pres">
      <dgm:prSet presAssocID="{B7F176AD-96B5-461A-81E9-6385B696BC0B}" presName="childTextArrow" presStyleLbl="fgAccFollow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297EC3-F2E0-433E-99EC-8B2BED60DB0B}" type="pres">
      <dgm:prSet presAssocID="{24AE3456-909D-4980-9121-A675ADF127BF}" presName="sp" presStyleCnt="0"/>
      <dgm:spPr/>
    </dgm:pt>
    <dgm:pt modelId="{BEFE98E3-2B7F-4DC5-B9D0-02A4B5E185F4}" type="pres">
      <dgm:prSet presAssocID="{B310BAB3-28C8-4FD6-A307-6A123E2490B3}" presName="arrowAndChildren" presStyleCnt="0"/>
      <dgm:spPr/>
    </dgm:pt>
    <dgm:pt modelId="{772993FC-9E67-424D-B449-B44800F31DC2}" type="pres">
      <dgm:prSet presAssocID="{B310BAB3-28C8-4FD6-A307-6A123E2490B3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833F4FA5-2951-4831-A33B-079655012304}" type="pres">
      <dgm:prSet presAssocID="{B310BAB3-28C8-4FD6-A307-6A123E2490B3}" presName="arrow" presStyleLbl="node1" presStyleIdx="2" presStyleCnt="3"/>
      <dgm:spPr/>
      <dgm:t>
        <a:bodyPr/>
        <a:lstStyle/>
        <a:p>
          <a:endParaRPr lang="en-US"/>
        </a:p>
      </dgm:t>
    </dgm:pt>
    <dgm:pt modelId="{51F342C5-4E00-4B19-A786-F66F4DBA2482}" type="pres">
      <dgm:prSet presAssocID="{B310BAB3-28C8-4FD6-A307-6A123E2490B3}" presName="descendantArrow" presStyleCnt="0"/>
      <dgm:spPr/>
    </dgm:pt>
    <dgm:pt modelId="{2F9182F0-2D0B-484B-B3F6-8F464E8FC0B7}" type="pres">
      <dgm:prSet presAssocID="{FCD4C642-5D70-40DC-87D9-B3909B0EB133}" presName="childTextArrow" presStyleLbl="fgAccFollow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C722C5-459A-482F-8515-5E332D0477D7}" type="pres">
      <dgm:prSet presAssocID="{131FBE63-614D-464F-B8CF-E71DD2E641A7}" presName="childTextArrow" presStyleLbl="fgAccFollow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684A65-337E-459E-95E6-72F41A8B9319}" type="pres">
      <dgm:prSet presAssocID="{CBCD8C22-2D50-4699-9C0C-C20E2596DEAA}" presName="childTextArrow" presStyleLbl="fgAccFollow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A916D9-1239-4E6E-9FD2-55178B99C500}" srcId="{B310BAB3-28C8-4FD6-A307-6A123E2490B3}" destId="{131FBE63-614D-464F-B8CF-E71DD2E641A7}" srcOrd="1" destOrd="0" parTransId="{6CFB3CF1-522E-408C-B241-C8967BD85329}" sibTransId="{37C7B2B6-6B70-4F2C-9C8B-3F1F5D6E7C46}"/>
    <dgm:cxn modelId="{2BBF3D62-5FFC-46BC-A288-D664DE194A50}" type="presOf" srcId="{E850C4FF-ABA7-451F-8FF9-8ABAB2CEBE0F}" destId="{621A0452-4043-4359-B7E3-3EADD64FE71B}" srcOrd="0" destOrd="0" presId="urn:microsoft.com/office/officeart/2005/8/layout/process4"/>
    <dgm:cxn modelId="{1485171E-003E-419D-9055-34CB64511CE7}" srcId="{E850C4FF-ABA7-451F-8FF9-8ABAB2CEBE0F}" destId="{E04A9DDC-1BF6-4C61-87F6-594DAE64559D}" srcOrd="0" destOrd="0" parTransId="{D2580EAC-161F-4BB1-9C61-C5F8E07E8145}" sibTransId="{FBDF2602-8706-4EFF-B0B8-DA4258038B6B}"/>
    <dgm:cxn modelId="{D1FCBC21-CEAE-4D92-B879-73C42581BE3A}" type="presOf" srcId="{B310BAB3-28C8-4FD6-A307-6A123E2490B3}" destId="{772993FC-9E67-424D-B449-B44800F31DC2}" srcOrd="0" destOrd="0" presId="urn:microsoft.com/office/officeart/2005/8/layout/process4"/>
    <dgm:cxn modelId="{035444C3-EC52-4099-8858-653BD5AD1D2B}" type="presOf" srcId="{7CECCD6A-F07A-4BE3-9448-36C43E7E0379}" destId="{891CC6C3-0D1F-4904-AB8B-36E5F9D032A6}" srcOrd="0" destOrd="0" presId="urn:microsoft.com/office/officeart/2005/8/layout/process4"/>
    <dgm:cxn modelId="{8AA8407A-C80C-4902-9F5A-7451628C2F6D}" srcId="{E850C4FF-ABA7-451F-8FF9-8ABAB2CEBE0F}" destId="{C35BB616-616A-450E-A12B-273BEE5CD6A1}" srcOrd="1" destOrd="0" parTransId="{B8B8F4BB-26DA-485D-9C55-C7ECABC126AB}" sibTransId="{01266D11-00D9-45C1-B4CE-ACFC01850121}"/>
    <dgm:cxn modelId="{480F13E0-DD25-4FBD-A7EC-B190E6C2470A}" type="presOf" srcId="{D3EAE050-91E9-492C-AE0D-BCA6C012C16F}" destId="{355D9D9A-85ED-4344-9863-82490F88CC21}" srcOrd="0" destOrd="0" presId="urn:microsoft.com/office/officeart/2005/8/layout/process4"/>
    <dgm:cxn modelId="{4C8E6CE0-D126-4C72-ABDA-2331271557CB}" type="presOf" srcId="{5738BE6C-4CF4-4B11-85AB-444375B5C8EE}" destId="{04A55086-DB75-4BC5-AA7A-0A95CD71D7EB}" srcOrd="1" destOrd="0" presId="urn:microsoft.com/office/officeart/2005/8/layout/process4"/>
    <dgm:cxn modelId="{9A5B1A74-7F6A-46AC-B119-A554D6871225}" type="presOf" srcId="{944A61FF-ACF6-494E-8EE5-491D1D5D3CB9}" destId="{0B37D816-0ABD-4551-992E-89CA4A746356}" srcOrd="0" destOrd="0" presId="urn:microsoft.com/office/officeart/2005/8/layout/process4"/>
    <dgm:cxn modelId="{30234D1F-CA80-472C-BC43-5B86DAF2D8D2}" srcId="{5738BE6C-4CF4-4B11-85AB-444375B5C8EE}" destId="{47F3A8EA-6CF5-4FF0-A517-53BAD62374D7}" srcOrd="2" destOrd="0" parTransId="{300B787C-12A2-4974-99CC-E4A6ECE941AF}" sibTransId="{7B8DDA3B-27AC-4FA1-8C1C-94075529C880}"/>
    <dgm:cxn modelId="{884E823D-8256-4841-B862-5F61082D8AFE}" srcId="{B310BAB3-28C8-4FD6-A307-6A123E2490B3}" destId="{CBCD8C22-2D50-4699-9C0C-C20E2596DEAA}" srcOrd="2" destOrd="0" parTransId="{7DB35083-4593-4373-8592-DB875E6003D2}" sibTransId="{F22876E9-BB45-4538-9BC4-0C38BD0BA03E}"/>
    <dgm:cxn modelId="{0AA81571-76D4-491B-8825-690AF0D754AF}" srcId="{5738BE6C-4CF4-4B11-85AB-444375B5C8EE}" destId="{944A61FF-ACF6-494E-8EE5-491D1D5D3CB9}" srcOrd="1" destOrd="0" parTransId="{BECE9E28-0207-46C1-8368-041D1CF1AA03}" sibTransId="{481DA0F8-3038-4F47-99E1-92EDF98F757C}"/>
    <dgm:cxn modelId="{36A78006-656F-40EE-A9DC-B2BB262D10EB}" srcId="{5738BE6C-4CF4-4B11-85AB-444375B5C8EE}" destId="{D3EAE050-91E9-492C-AE0D-BCA6C012C16F}" srcOrd="0" destOrd="0" parTransId="{3AD1FE72-A296-40E1-8226-B33E90C17776}" sibTransId="{941455C1-CED2-4103-8E2F-18F60EDEFBFF}"/>
    <dgm:cxn modelId="{F725B5CF-03C2-47D7-BA6A-AFF4E92F91C4}" srcId="{B310BAB3-28C8-4FD6-A307-6A123E2490B3}" destId="{FCD4C642-5D70-40DC-87D9-B3909B0EB133}" srcOrd="0" destOrd="0" parTransId="{6FA4EF52-6D8E-4484-8A87-8BBE4955C140}" sibTransId="{EB7771CD-E913-4786-A250-532B88C7DC92}"/>
    <dgm:cxn modelId="{30C523BA-4B46-4323-8397-BAB2D6C5AF3F}" type="presOf" srcId="{E850C4FF-ABA7-451F-8FF9-8ABAB2CEBE0F}" destId="{4CDD988F-4073-4806-843F-A63F357698DD}" srcOrd="1" destOrd="0" presId="urn:microsoft.com/office/officeart/2005/8/layout/process4"/>
    <dgm:cxn modelId="{FBDBA52F-A1F6-4D10-804D-23748CD91106}" type="presOf" srcId="{C35BB616-616A-450E-A12B-273BEE5CD6A1}" destId="{E2B25BA2-C288-4FDA-8F61-235FD4CA9707}" srcOrd="0" destOrd="0" presId="urn:microsoft.com/office/officeart/2005/8/layout/process4"/>
    <dgm:cxn modelId="{5923422A-50F3-44CD-A863-B38220DF2F46}" type="presOf" srcId="{131FBE63-614D-464F-B8CF-E71DD2E641A7}" destId="{4EC722C5-459A-482F-8515-5E332D0477D7}" srcOrd="0" destOrd="0" presId="urn:microsoft.com/office/officeart/2005/8/layout/process4"/>
    <dgm:cxn modelId="{DAF61290-5973-4EF8-8A57-E4DC6CF0F485}" srcId="{5738BE6C-4CF4-4B11-85AB-444375B5C8EE}" destId="{7CECCD6A-F07A-4BE3-9448-36C43E7E0379}" srcOrd="3" destOrd="0" parTransId="{4D500614-8574-428A-A8F1-F3D54875F4E3}" sibTransId="{3F79DA84-E1B1-4D9A-A6B0-20CE357FDC98}"/>
    <dgm:cxn modelId="{CC3C0F51-7A9B-4C1F-85CB-C9610473E98F}" srcId="{1E9173FD-E293-4C6D-AFE1-D8983ACDCCE9}" destId="{5738BE6C-4CF4-4B11-85AB-444375B5C8EE}" srcOrd="2" destOrd="0" parTransId="{549955AE-2A67-4EA1-B3A4-C8AFD845DF2B}" sibTransId="{BB68E8DE-3035-4E28-AB43-BA215C12633D}"/>
    <dgm:cxn modelId="{D7F99B36-981C-45BB-BEDC-5B4799936A16}" type="presOf" srcId="{1E9173FD-E293-4C6D-AFE1-D8983ACDCCE9}" destId="{271EE708-29BE-4A47-B012-FBEEF5FA8A4A}" srcOrd="0" destOrd="0" presId="urn:microsoft.com/office/officeart/2005/8/layout/process4"/>
    <dgm:cxn modelId="{46A39F51-8EED-4DFD-9A39-8B4E2ACF1F9E}" type="presOf" srcId="{B310BAB3-28C8-4FD6-A307-6A123E2490B3}" destId="{833F4FA5-2951-4831-A33B-079655012304}" srcOrd="1" destOrd="0" presId="urn:microsoft.com/office/officeart/2005/8/layout/process4"/>
    <dgm:cxn modelId="{53F9EFA8-9BA1-4F2D-BD60-718EC6C8A136}" type="presOf" srcId="{B7F176AD-96B5-461A-81E9-6385B696BC0B}" destId="{2CE8A4B2-C766-4247-B34F-08C97EC20126}" srcOrd="0" destOrd="0" presId="urn:microsoft.com/office/officeart/2005/8/layout/process4"/>
    <dgm:cxn modelId="{2E55309C-586C-4D14-BB89-722DCAE323C9}" type="presOf" srcId="{47F3A8EA-6CF5-4FF0-A517-53BAD62374D7}" destId="{62B04767-0621-4BA7-A815-2D693AA3A7FE}" srcOrd="0" destOrd="0" presId="urn:microsoft.com/office/officeart/2005/8/layout/process4"/>
    <dgm:cxn modelId="{866459FD-4524-43C9-8A61-AB7B141E532D}" srcId="{1E9173FD-E293-4C6D-AFE1-D8983ACDCCE9}" destId="{B310BAB3-28C8-4FD6-A307-6A123E2490B3}" srcOrd="0" destOrd="0" parTransId="{D44F4FD9-56AC-46F8-8D62-F58BF09905F1}" sibTransId="{24AE3456-909D-4980-9121-A675ADF127BF}"/>
    <dgm:cxn modelId="{7DEB5DDB-1059-4F01-B809-99339E0F1A60}" type="presOf" srcId="{E04A9DDC-1BF6-4C61-87F6-594DAE64559D}" destId="{93B82B97-FB40-447E-9FF8-33D6B7D8E199}" srcOrd="0" destOrd="0" presId="urn:microsoft.com/office/officeart/2005/8/layout/process4"/>
    <dgm:cxn modelId="{31E7CBA8-D05A-4D95-B4E1-0A9205A8914C}" srcId="{1E9173FD-E293-4C6D-AFE1-D8983ACDCCE9}" destId="{E850C4FF-ABA7-451F-8FF9-8ABAB2CEBE0F}" srcOrd="1" destOrd="0" parTransId="{A92F7F99-363A-418F-BAF7-CA9CB6BA8C40}" sibTransId="{4AB16630-2609-4379-8FC8-EEF83B461CC9}"/>
    <dgm:cxn modelId="{41DD9986-60BD-429D-925F-568718F9EFE5}" type="presOf" srcId="{CBCD8C22-2D50-4699-9C0C-C20E2596DEAA}" destId="{94684A65-337E-459E-95E6-72F41A8B9319}" srcOrd="0" destOrd="0" presId="urn:microsoft.com/office/officeart/2005/8/layout/process4"/>
    <dgm:cxn modelId="{8A386C23-417B-41FD-9D2F-6AE7D8A763CE}" type="presOf" srcId="{FCD4C642-5D70-40DC-87D9-B3909B0EB133}" destId="{2F9182F0-2D0B-484B-B3F6-8F464E8FC0B7}" srcOrd="0" destOrd="0" presId="urn:microsoft.com/office/officeart/2005/8/layout/process4"/>
    <dgm:cxn modelId="{27011961-667A-4BD0-BF28-D7B8ECC8C517}" type="presOf" srcId="{5738BE6C-4CF4-4B11-85AB-444375B5C8EE}" destId="{896252DC-5A88-4068-9D6C-060B608A6246}" srcOrd="0" destOrd="0" presId="urn:microsoft.com/office/officeart/2005/8/layout/process4"/>
    <dgm:cxn modelId="{D4CF8F0F-6C70-4AED-9F9D-07D92C1B182D}" srcId="{E850C4FF-ABA7-451F-8FF9-8ABAB2CEBE0F}" destId="{B7F176AD-96B5-461A-81E9-6385B696BC0B}" srcOrd="2" destOrd="0" parTransId="{98BD2279-6C07-4CD7-8C0E-21C1FBC2D36D}" sibTransId="{281995B3-9D24-4CC9-98B0-69E2BC2B0EFB}"/>
    <dgm:cxn modelId="{0F597F45-1914-453B-8196-861150BFCDA7}" type="presParOf" srcId="{271EE708-29BE-4A47-B012-FBEEF5FA8A4A}" destId="{7F8FB9BE-5854-4DA3-A412-B941C8ED4472}" srcOrd="0" destOrd="0" presId="urn:microsoft.com/office/officeart/2005/8/layout/process4"/>
    <dgm:cxn modelId="{6E563B0C-365A-4C54-AE38-4869233EEA4D}" type="presParOf" srcId="{7F8FB9BE-5854-4DA3-A412-B941C8ED4472}" destId="{896252DC-5A88-4068-9D6C-060B608A6246}" srcOrd="0" destOrd="0" presId="urn:microsoft.com/office/officeart/2005/8/layout/process4"/>
    <dgm:cxn modelId="{8770EF8A-34B4-460B-906F-4D3E73CE04D7}" type="presParOf" srcId="{7F8FB9BE-5854-4DA3-A412-B941C8ED4472}" destId="{04A55086-DB75-4BC5-AA7A-0A95CD71D7EB}" srcOrd="1" destOrd="0" presId="urn:microsoft.com/office/officeart/2005/8/layout/process4"/>
    <dgm:cxn modelId="{37D4D401-A515-4F84-A76D-D57D2C3523FA}" type="presParOf" srcId="{7F8FB9BE-5854-4DA3-A412-B941C8ED4472}" destId="{ACA5EACE-4586-4F5D-92F7-468C5020712E}" srcOrd="2" destOrd="0" presId="urn:microsoft.com/office/officeart/2005/8/layout/process4"/>
    <dgm:cxn modelId="{A211FFA5-C8A1-4A83-957F-A4BDEAEAC3DF}" type="presParOf" srcId="{ACA5EACE-4586-4F5D-92F7-468C5020712E}" destId="{355D9D9A-85ED-4344-9863-82490F88CC21}" srcOrd="0" destOrd="0" presId="urn:microsoft.com/office/officeart/2005/8/layout/process4"/>
    <dgm:cxn modelId="{55EB3358-C16A-4282-A4A8-766015F90B84}" type="presParOf" srcId="{ACA5EACE-4586-4F5D-92F7-468C5020712E}" destId="{0B37D816-0ABD-4551-992E-89CA4A746356}" srcOrd="1" destOrd="0" presId="urn:microsoft.com/office/officeart/2005/8/layout/process4"/>
    <dgm:cxn modelId="{484C6497-FB86-4E00-9C31-3B8D80D7420B}" type="presParOf" srcId="{ACA5EACE-4586-4F5D-92F7-468C5020712E}" destId="{62B04767-0621-4BA7-A815-2D693AA3A7FE}" srcOrd="2" destOrd="0" presId="urn:microsoft.com/office/officeart/2005/8/layout/process4"/>
    <dgm:cxn modelId="{953BBDB2-2117-4CA4-9915-A5F07FD4D049}" type="presParOf" srcId="{ACA5EACE-4586-4F5D-92F7-468C5020712E}" destId="{891CC6C3-0D1F-4904-AB8B-36E5F9D032A6}" srcOrd="3" destOrd="0" presId="urn:microsoft.com/office/officeart/2005/8/layout/process4"/>
    <dgm:cxn modelId="{F840F92F-5812-47DD-B715-7506EDAD1F93}" type="presParOf" srcId="{271EE708-29BE-4A47-B012-FBEEF5FA8A4A}" destId="{759B60AC-3D5E-42D4-91D9-753B9E31571C}" srcOrd="1" destOrd="0" presId="urn:microsoft.com/office/officeart/2005/8/layout/process4"/>
    <dgm:cxn modelId="{5400A579-EE3C-4DB0-AF11-D0E8AF601069}" type="presParOf" srcId="{271EE708-29BE-4A47-B012-FBEEF5FA8A4A}" destId="{C41A2FE3-B0C9-418B-8187-E071FDA2A657}" srcOrd="2" destOrd="0" presId="urn:microsoft.com/office/officeart/2005/8/layout/process4"/>
    <dgm:cxn modelId="{14A26B53-55BF-4CF3-9CFE-9DB52A19B698}" type="presParOf" srcId="{C41A2FE3-B0C9-418B-8187-E071FDA2A657}" destId="{621A0452-4043-4359-B7E3-3EADD64FE71B}" srcOrd="0" destOrd="0" presId="urn:microsoft.com/office/officeart/2005/8/layout/process4"/>
    <dgm:cxn modelId="{38C3B18A-77F6-4529-9849-1F97A726375C}" type="presParOf" srcId="{C41A2FE3-B0C9-418B-8187-E071FDA2A657}" destId="{4CDD988F-4073-4806-843F-A63F357698DD}" srcOrd="1" destOrd="0" presId="urn:microsoft.com/office/officeart/2005/8/layout/process4"/>
    <dgm:cxn modelId="{BA32D72C-F70F-432B-A2C8-D3967BD2C058}" type="presParOf" srcId="{C41A2FE3-B0C9-418B-8187-E071FDA2A657}" destId="{F0FB7B9E-DCDC-48F4-B381-5B1231562DBD}" srcOrd="2" destOrd="0" presId="urn:microsoft.com/office/officeart/2005/8/layout/process4"/>
    <dgm:cxn modelId="{1E64215A-F0C3-425F-9639-66A603D2310D}" type="presParOf" srcId="{F0FB7B9E-DCDC-48F4-B381-5B1231562DBD}" destId="{93B82B97-FB40-447E-9FF8-33D6B7D8E199}" srcOrd="0" destOrd="0" presId="urn:microsoft.com/office/officeart/2005/8/layout/process4"/>
    <dgm:cxn modelId="{84317EAE-4853-4FBE-B903-E720F58A622B}" type="presParOf" srcId="{F0FB7B9E-DCDC-48F4-B381-5B1231562DBD}" destId="{E2B25BA2-C288-4FDA-8F61-235FD4CA9707}" srcOrd="1" destOrd="0" presId="urn:microsoft.com/office/officeart/2005/8/layout/process4"/>
    <dgm:cxn modelId="{DB48F311-7146-4DA3-A5EA-68EBCC440C56}" type="presParOf" srcId="{F0FB7B9E-DCDC-48F4-B381-5B1231562DBD}" destId="{2CE8A4B2-C766-4247-B34F-08C97EC20126}" srcOrd="2" destOrd="0" presId="urn:microsoft.com/office/officeart/2005/8/layout/process4"/>
    <dgm:cxn modelId="{C6003F04-6B50-44D8-AB9A-F7A1362DFBE1}" type="presParOf" srcId="{271EE708-29BE-4A47-B012-FBEEF5FA8A4A}" destId="{25297EC3-F2E0-433E-99EC-8B2BED60DB0B}" srcOrd="3" destOrd="0" presId="urn:microsoft.com/office/officeart/2005/8/layout/process4"/>
    <dgm:cxn modelId="{ED9192A3-8B68-4AF5-8361-536C495C5FB0}" type="presParOf" srcId="{271EE708-29BE-4A47-B012-FBEEF5FA8A4A}" destId="{BEFE98E3-2B7F-4DC5-B9D0-02A4B5E185F4}" srcOrd="4" destOrd="0" presId="urn:microsoft.com/office/officeart/2005/8/layout/process4"/>
    <dgm:cxn modelId="{AAC26060-ACF9-40F5-801C-A579F7F75BD0}" type="presParOf" srcId="{BEFE98E3-2B7F-4DC5-B9D0-02A4B5E185F4}" destId="{772993FC-9E67-424D-B449-B44800F31DC2}" srcOrd="0" destOrd="0" presId="urn:microsoft.com/office/officeart/2005/8/layout/process4"/>
    <dgm:cxn modelId="{99D91886-C34F-419B-A1EA-342DB452955D}" type="presParOf" srcId="{BEFE98E3-2B7F-4DC5-B9D0-02A4B5E185F4}" destId="{833F4FA5-2951-4831-A33B-079655012304}" srcOrd="1" destOrd="0" presId="urn:microsoft.com/office/officeart/2005/8/layout/process4"/>
    <dgm:cxn modelId="{39B20DB3-CD0F-4EFB-9490-22E08F8C2977}" type="presParOf" srcId="{BEFE98E3-2B7F-4DC5-B9D0-02A4B5E185F4}" destId="{51F342C5-4E00-4B19-A786-F66F4DBA2482}" srcOrd="2" destOrd="0" presId="urn:microsoft.com/office/officeart/2005/8/layout/process4"/>
    <dgm:cxn modelId="{242DFF21-7020-41EB-8D14-736165C71D4F}" type="presParOf" srcId="{51F342C5-4E00-4B19-A786-F66F4DBA2482}" destId="{2F9182F0-2D0B-484B-B3F6-8F464E8FC0B7}" srcOrd="0" destOrd="0" presId="urn:microsoft.com/office/officeart/2005/8/layout/process4"/>
    <dgm:cxn modelId="{A7BC8ACB-0713-4ACF-949B-05013F813466}" type="presParOf" srcId="{51F342C5-4E00-4B19-A786-F66F4DBA2482}" destId="{4EC722C5-459A-482F-8515-5E332D0477D7}" srcOrd="1" destOrd="0" presId="urn:microsoft.com/office/officeart/2005/8/layout/process4"/>
    <dgm:cxn modelId="{5D9A2B01-FFFA-49B9-BA3C-0344F3F35190}" type="presParOf" srcId="{51F342C5-4E00-4B19-A786-F66F4DBA2482}" destId="{94684A65-337E-459E-95E6-72F41A8B9319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F9FD1-D4CC-47BB-97FE-8749BA4FB7AD}">
      <dsp:nvSpPr>
        <dsp:cNvPr id="0" name=""/>
        <dsp:cNvSpPr/>
      </dsp:nvSpPr>
      <dsp:spPr>
        <a:xfrm>
          <a:off x="3722687" y="0"/>
          <a:ext cx="2063750" cy="2063750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>
              <a:cs typeface="B Zar" panose="00000400000000000000" pitchFamily="2" charset="-78"/>
            </a:rPr>
            <a:t>فرایند</a:t>
          </a:r>
          <a:endParaRPr lang="en-US" sz="2800" kern="1200">
            <a:cs typeface="B Zar" panose="00000400000000000000" pitchFamily="2" charset="-78"/>
          </a:endParaRPr>
        </a:p>
      </dsp:txBody>
      <dsp:txXfrm>
        <a:off x="4238625" y="1031875"/>
        <a:ext cx="1031875" cy="1031875"/>
      </dsp:txXfrm>
    </dsp:sp>
    <dsp:sp modelId="{EBFBC38D-B073-4727-829D-8377E5345FFE}">
      <dsp:nvSpPr>
        <dsp:cNvPr id="0" name=""/>
        <dsp:cNvSpPr/>
      </dsp:nvSpPr>
      <dsp:spPr>
        <a:xfrm>
          <a:off x="2690812" y="2063750"/>
          <a:ext cx="2063750" cy="2063750"/>
        </a:xfrm>
        <a:prstGeom prst="triangle">
          <a:avLst/>
        </a:prstGeom>
        <a:solidFill>
          <a:schemeClr val="accent4">
            <a:hueOff val="-4631195"/>
            <a:satOff val="18767"/>
            <a:lumOff val="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>
              <a:cs typeface="B Zar" panose="00000400000000000000" pitchFamily="2" charset="-78"/>
            </a:rPr>
            <a:t>زمینه</a:t>
          </a:r>
          <a:endParaRPr lang="en-US" sz="2800" kern="1200" dirty="0">
            <a:cs typeface="B Zar" panose="00000400000000000000" pitchFamily="2" charset="-78"/>
          </a:endParaRPr>
        </a:p>
      </dsp:txBody>
      <dsp:txXfrm>
        <a:off x="3206750" y="3095625"/>
        <a:ext cx="1031875" cy="1031875"/>
      </dsp:txXfrm>
    </dsp:sp>
    <dsp:sp modelId="{7997DA38-BBA6-4513-9ACE-ADAC296ADDFF}">
      <dsp:nvSpPr>
        <dsp:cNvPr id="0" name=""/>
        <dsp:cNvSpPr/>
      </dsp:nvSpPr>
      <dsp:spPr>
        <a:xfrm rot="10800000">
          <a:off x="3722687" y="2063750"/>
          <a:ext cx="2063750" cy="2063750"/>
        </a:xfrm>
        <a:prstGeom prst="triangle">
          <a:avLst/>
        </a:prstGeom>
        <a:solidFill>
          <a:schemeClr val="accent4">
            <a:hueOff val="-9262390"/>
            <a:satOff val="37533"/>
            <a:lumOff val="26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>
              <a:cs typeface="B Zar" panose="00000400000000000000" pitchFamily="2" charset="-78"/>
            </a:rPr>
            <a:t>نقش آفرینان</a:t>
          </a:r>
          <a:endParaRPr lang="en-US" sz="2800" kern="1200" dirty="0">
            <a:cs typeface="B Zar" panose="00000400000000000000" pitchFamily="2" charset="-78"/>
          </a:endParaRPr>
        </a:p>
      </dsp:txBody>
      <dsp:txXfrm rot="10800000">
        <a:off x="4238624" y="2063750"/>
        <a:ext cx="1031875" cy="1031875"/>
      </dsp:txXfrm>
    </dsp:sp>
    <dsp:sp modelId="{2C5D2715-2113-4159-8558-B8857F4A2711}">
      <dsp:nvSpPr>
        <dsp:cNvPr id="0" name=""/>
        <dsp:cNvSpPr/>
      </dsp:nvSpPr>
      <dsp:spPr>
        <a:xfrm>
          <a:off x="4754562" y="2063750"/>
          <a:ext cx="2063750" cy="2063750"/>
        </a:xfrm>
        <a:prstGeom prst="triangle">
          <a:avLst/>
        </a:prstGeom>
        <a:solidFill>
          <a:schemeClr val="accent4">
            <a:hueOff val="-13893585"/>
            <a:satOff val="56300"/>
            <a:lumOff val="39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>
              <a:cs typeface="B Zar" panose="00000400000000000000" pitchFamily="2" charset="-78"/>
            </a:rPr>
            <a:t>محتوا</a:t>
          </a:r>
          <a:endParaRPr lang="en-US" sz="2800" kern="1200" dirty="0">
            <a:cs typeface="B Zar" panose="00000400000000000000" pitchFamily="2" charset="-78"/>
          </a:endParaRPr>
        </a:p>
      </dsp:txBody>
      <dsp:txXfrm>
        <a:off x="5270500" y="3095625"/>
        <a:ext cx="1031875" cy="10318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A33AE-01C9-46AD-B457-BFF18F816796}">
      <dsp:nvSpPr>
        <dsp:cNvPr id="0" name=""/>
        <dsp:cNvSpPr/>
      </dsp:nvSpPr>
      <dsp:spPr>
        <a:xfrm>
          <a:off x="646616" y="0"/>
          <a:ext cx="4182893" cy="418289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41ABEA-67D4-46B1-9A35-E6F6260277DE}">
      <dsp:nvSpPr>
        <dsp:cNvPr id="0" name=""/>
        <dsp:cNvSpPr/>
      </dsp:nvSpPr>
      <dsp:spPr>
        <a:xfrm>
          <a:off x="647285" y="271888"/>
          <a:ext cx="1948491" cy="167315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b="1" kern="1200" dirty="0">
              <a:cs typeface="B Zar" panose="00000400000000000000" pitchFamily="2" charset="-78"/>
            </a:rPr>
            <a:t>افزایش تماس دانشجو با جامعه</a:t>
          </a:r>
        </a:p>
        <a:p>
          <a:pPr lvl="0" algn="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b="1" kern="1200" dirty="0">
              <a:cs typeface="B Zar" panose="00000400000000000000" pitchFamily="2" charset="-78"/>
            </a:rPr>
            <a:t>افزایش حضور دانشجو در محیط ارائه خدمت</a:t>
          </a:r>
        </a:p>
        <a:p>
          <a:pPr lvl="0" algn="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b="1" kern="1200" dirty="0">
              <a:cs typeface="B Zar" panose="00000400000000000000" pitchFamily="2" charset="-78"/>
            </a:rPr>
            <a:t>تاسیس مراکز توسعه آموزش پزشکی</a:t>
          </a:r>
        </a:p>
        <a:p>
          <a:pPr lvl="0" algn="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b="1" kern="1200" dirty="0">
              <a:cs typeface="B Zar" panose="00000400000000000000" pitchFamily="2" charset="-78"/>
            </a:rPr>
            <a:t>طرح مسائل سلامت در آموزش</a:t>
          </a:r>
          <a:endParaRPr lang="en-US" sz="1050" b="1" kern="1200" dirty="0">
            <a:cs typeface="B Zar" panose="00000400000000000000" pitchFamily="2" charset="-78"/>
          </a:endParaRPr>
        </a:p>
      </dsp:txBody>
      <dsp:txXfrm>
        <a:off x="728962" y="353565"/>
        <a:ext cx="1785137" cy="1509803"/>
      </dsp:txXfrm>
    </dsp:sp>
    <dsp:sp modelId="{5DD7A2A6-9BE2-4B34-AD43-4FF143BE0F3B}">
      <dsp:nvSpPr>
        <dsp:cNvPr id="0" name=""/>
        <dsp:cNvSpPr/>
      </dsp:nvSpPr>
      <dsp:spPr>
        <a:xfrm>
          <a:off x="2870075" y="271888"/>
          <a:ext cx="1948491" cy="1673157"/>
        </a:xfrm>
        <a:prstGeom prst="roundRect">
          <a:avLst/>
        </a:prstGeom>
        <a:solidFill>
          <a:schemeClr val="accent3">
            <a:hueOff val="1176922"/>
            <a:satOff val="-22933"/>
            <a:lumOff val="37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b="1" kern="1200" dirty="0">
              <a:cs typeface="B Zar" panose="00000400000000000000" pitchFamily="2" charset="-78"/>
            </a:rPr>
            <a:t>افزایش ظرفیت تربیت دانشجو</a:t>
          </a:r>
        </a:p>
        <a:p>
          <a:pPr lvl="0" algn="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b="1" kern="1200" dirty="0">
              <a:cs typeface="B Zar" panose="00000400000000000000" pitchFamily="2" charset="-78"/>
            </a:rPr>
            <a:t>افزایش تعداد دانشگاه ها</a:t>
          </a:r>
        </a:p>
        <a:p>
          <a:pPr lvl="0" algn="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b="1" kern="1200" dirty="0">
              <a:cs typeface="B Zar" panose="00000400000000000000" pitchFamily="2" charset="-78"/>
            </a:rPr>
            <a:t>افزایش تعداد هیات علمی</a:t>
          </a:r>
        </a:p>
        <a:p>
          <a:pPr lvl="0" algn="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b="1" kern="1200" dirty="0">
              <a:cs typeface="B Zar" panose="00000400000000000000" pitchFamily="2" charset="-78"/>
            </a:rPr>
            <a:t>افزایش تعداد تخت های آموزشی</a:t>
          </a:r>
          <a:endParaRPr lang="en-US" sz="1050" b="1" kern="1200" dirty="0">
            <a:cs typeface="B Zar" panose="00000400000000000000" pitchFamily="2" charset="-78"/>
          </a:endParaRPr>
        </a:p>
      </dsp:txBody>
      <dsp:txXfrm>
        <a:off x="2951752" y="353565"/>
        <a:ext cx="1785137" cy="1509803"/>
      </dsp:txXfrm>
    </dsp:sp>
    <dsp:sp modelId="{61E74292-991A-4E9A-B40E-79483A2454B6}">
      <dsp:nvSpPr>
        <dsp:cNvPr id="0" name=""/>
        <dsp:cNvSpPr/>
      </dsp:nvSpPr>
      <dsp:spPr>
        <a:xfrm>
          <a:off x="647285" y="2237847"/>
          <a:ext cx="1948491" cy="1673157"/>
        </a:xfrm>
        <a:prstGeom prst="roundRect">
          <a:avLst/>
        </a:prstGeom>
        <a:solidFill>
          <a:schemeClr val="accent3">
            <a:hueOff val="2353843"/>
            <a:satOff val="-45867"/>
            <a:lumOff val="75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b="1" kern="1200">
              <a:cs typeface="B Zar" panose="00000400000000000000" pitchFamily="2" charset="-78"/>
            </a:rPr>
            <a:t>افزایش تعامل اعضای هیات علمی با بدنه ارائه خدمت سلامت</a:t>
          </a:r>
        </a:p>
        <a:p>
          <a:pPr lvl="0" algn="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b="1" kern="1200">
              <a:cs typeface="B Zar" panose="00000400000000000000" pitchFamily="2" charset="-78"/>
            </a:rPr>
            <a:t>توسعه پژوهش های کاربردی نظام سلامت</a:t>
          </a:r>
        </a:p>
        <a:p>
          <a:pPr lvl="0" algn="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b="1" kern="1200">
              <a:cs typeface="B Zar" panose="00000400000000000000" pitchFamily="2" charset="-78"/>
            </a:rPr>
            <a:t>مشارکت اساتید و دانشجوبان در حل مسائل سلامت</a:t>
          </a:r>
          <a:endParaRPr lang="en-US" sz="1050" b="1" kern="1200">
            <a:cs typeface="B Zar" panose="00000400000000000000" pitchFamily="2" charset="-78"/>
          </a:endParaRPr>
        </a:p>
      </dsp:txBody>
      <dsp:txXfrm>
        <a:off x="728962" y="2319524"/>
        <a:ext cx="1785137" cy="1509803"/>
      </dsp:txXfrm>
    </dsp:sp>
    <dsp:sp modelId="{C6C7C473-F618-4D90-B017-9868801AFFB2}">
      <dsp:nvSpPr>
        <dsp:cNvPr id="0" name=""/>
        <dsp:cNvSpPr/>
      </dsp:nvSpPr>
      <dsp:spPr>
        <a:xfrm>
          <a:off x="2870075" y="2237847"/>
          <a:ext cx="1948491" cy="1673157"/>
        </a:xfrm>
        <a:prstGeom prst="roundRect">
          <a:avLst/>
        </a:prstGeom>
        <a:solidFill>
          <a:schemeClr val="accent3">
            <a:hueOff val="3530765"/>
            <a:satOff val="-68800"/>
            <a:lumOff val="1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b="1" kern="1200">
              <a:cs typeface="B Zar" panose="00000400000000000000" pitchFamily="2" charset="-78"/>
            </a:rPr>
            <a:t>افزایش شاخص نسبت پرسنل سلامت به جمعیت</a:t>
          </a:r>
        </a:p>
        <a:p>
          <a:pPr lvl="0" algn="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b="1" kern="1200">
              <a:cs typeface="B Zar" panose="00000400000000000000" pitchFamily="2" charset="-78"/>
            </a:rPr>
            <a:t>افزایش ظرفیت خدمات سلامت در سراسر کشور</a:t>
          </a:r>
        </a:p>
        <a:p>
          <a:pPr lvl="0" algn="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b="1" kern="1200">
              <a:cs typeface="B Zar" panose="00000400000000000000" pitchFamily="2" charset="-78"/>
            </a:rPr>
            <a:t>مشارکت دانشجویان در ارائه خدمت سلامت</a:t>
          </a:r>
        </a:p>
      </dsp:txBody>
      <dsp:txXfrm>
        <a:off x="2951752" y="2319524"/>
        <a:ext cx="1785137" cy="1509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55086-DB75-4BC5-AA7A-0A95CD71D7EB}">
      <dsp:nvSpPr>
        <dsp:cNvPr id="0" name=""/>
        <dsp:cNvSpPr/>
      </dsp:nvSpPr>
      <dsp:spPr>
        <a:xfrm>
          <a:off x="0" y="3106987"/>
          <a:ext cx="9509124" cy="10197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>
              <a:cs typeface="B Koodak" panose="00000700000000000000" pitchFamily="2" charset="-78"/>
            </a:rPr>
            <a:t>میکرو (عملیاتی در دانشگاهها و دانشکده های علوم پزشکی)</a:t>
          </a:r>
          <a:endParaRPr lang="en-GB" sz="1500" kern="1200">
            <a:cs typeface="B Koodak" panose="00000700000000000000" pitchFamily="2" charset="-78"/>
          </a:endParaRPr>
        </a:p>
      </dsp:txBody>
      <dsp:txXfrm>
        <a:off x="0" y="3106987"/>
        <a:ext cx="9509124" cy="550682"/>
      </dsp:txXfrm>
    </dsp:sp>
    <dsp:sp modelId="{355D9D9A-85ED-4344-9863-82490F88CC21}">
      <dsp:nvSpPr>
        <dsp:cNvPr id="0" name=""/>
        <dsp:cNvSpPr/>
      </dsp:nvSpPr>
      <dsp:spPr>
        <a:xfrm>
          <a:off x="0" y="3637274"/>
          <a:ext cx="2377281" cy="4691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>
              <a:cs typeface="B Koodak" panose="00000700000000000000" pitchFamily="2" charset="-78"/>
            </a:rPr>
            <a:t>انتصابات</a:t>
          </a:r>
          <a:endParaRPr lang="en-GB" sz="2000" kern="1200">
            <a:cs typeface="B Koodak" panose="00000700000000000000" pitchFamily="2" charset="-78"/>
          </a:endParaRPr>
        </a:p>
      </dsp:txBody>
      <dsp:txXfrm>
        <a:off x="0" y="3637274"/>
        <a:ext cx="2377281" cy="469100"/>
      </dsp:txXfrm>
    </dsp:sp>
    <dsp:sp modelId="{0B37D816-0ABD-4551-992E-89CA4A746356}">
      <dsp:nvSpPr>
        <dsp:cNvPr id="0" name=""/>
        <dsp:cNvSpPr/>
      </dsp:nvSpPr>
      <dsp:spPr>
        <a:xfrm>
          <a:off x="2377281" y="3637274"/>
          <a:ext cx="2377281" cy="469100"/>
        </a:xfrm>
        <a:prstGeom prst="rect">
          <a:avLst/>
        </a:prstGeom>
        <a:solidFill>
          <a:schemeClr val="accent3">
            <a:tint val="40000"/>
            <a:alpha val="90000"/>
            <a:hueOff val="256684"/>
            <a:satOff val="-2118"/>
            <a:lumOff val="-5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56684"/>
              <a:satOff val="-2118"/>
              <a:lumOff val="-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>
              <a:cs typeface="B Koodak" panose="00000700000000000000" pitchFamily="2" charset="-78"/>
            </a:rPr>
            <a:t>مدیریت مالی</a:t>
          </a:r>
        </a:p>
      </dsp:txBody>
      <dsp:txXfrm>
        <a:off x="2377281" y="3637274"/>
        <a:ext cx="2377281" cy="469100"/>
      </dsp:txXfrm>
    </dsp:sp>
    <dsp:sp modelId="{62B04767-0621-4BA7-A815-2D693AA3A7FE}">
      <dsp:nvSpPr>
        <dsp:cNvPr id="0" name=""/>
        <dsp:cNvSpPr/>
      </dsp:nvSpPr>
      <dsp:spPr>
        <a:xfrm>
          <a:off x="4754562" y="3637274"/>
          <a:ext cx="2377281" cy="469100"/>
        </a:xfrm>
        <a:prstGeom prst="rect">
          <a:avLst/>
        </a:prstGeom>
        <a:solidFill>
          <a:schemeClr val="accent3">
            <a:tint val="40000"/>
            <a:alpha val="90000"/>
            <a:hueOff val="513367"/>
            <a:satOff val="-4236"/>
            <a:lumOff val="-112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513367"/>
              <a:satOff val="-4236"/>
              <a:lumOff val="-1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>
              <a:cs typeface="B Koodak" panose="00000700000000000000" pitchFamily="2" charset="-78"/>
            </a:rPr>
            <a:t>تشکیلات</a:t>
          </a:r>
          <a:endParaRPr lang="en-GB" sz="2000" kern="1200">
            <a:cs typeface="B Koodak" panose="00000700000000000000" pitchFamily="2" charset="-78"/>
          </a:endParaRPr>
        </a:p>
      </dsp:txBody>
      <dsp:txXfrm>
        <a:off x="4754562" y="3637274"/>
        <a:ext cx="2377281" cy="469100"/>
      </dsp:txXfrm>
    </dsp:sp>
    <dsp:sp modelId="{891CC6C3-0D1F-4904-AB8B-36E5F9D032A6}">
      <dsp:nvSpPr>
        <dsp:cNvPr id="0" name=""/>
        <dsp:cNvSpPr/>
      </dsp:nvSpPr>
      <dsp:spPr>
        <a:xfrm>
          <a:off x="7131843" y="3637274"/>
          <a:ext cx="2377281" cy="469100"/>
        </a:xfrm>
        <a:prstGeom prst="rect">
          <a:avLst/>
        </a:prstGeom>
        <a:solidFill>
          <a:schemeClr val="accent3">
            <a:tint val="40000"/>
            <a:alpha val="90000"/>
            <a:hueOff val="770051"/>
            <a:satOff val="-6354"/>
            <a:lumOff val="-167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770051"/>
              <a:satOff val="-6354"/>
              <a:lumOff val="-1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>
              <a:cs typeface="B Koodak" panose="00000700000000000000" pitchFamily="2" charset="-78"/>
            </a:rPr>
            <a:t>قوانین و مقررات</a:t>
          </a:r>
          <a:endParaRPr lang="en-GB" sz="2000" kern="1200">
            <a:cs typeface="B Koodak" panose="00000700000000000000" pitchFamily="2" charset="-78"/>
          </a:endParaRPr>
        </a:p>
      </dsp:txBody>
      <dsp:txXfrm>
        <a:off x="7131843" y="3637274"/>
        <a:ext cx="2377281" cy="469100"/>
      </dsp:txXfrm>
    </dsp:sp>
    <dsp:sp modelId="{4CDD988F-4073-4806-843F-A63F357698DD}">
      <dsp:nvSpPr>
        <dsp:cNvPr id="0" name=""/>
        <dsp:cNvSpPr/>
      </dsp:nvSpPr>
      <dsp:spPr>
        <a:xfrm rot="10800000">
          <a:off x="0" y="1553858"/>
          <a:ext cx="9509124" cy="1568425"/>
        </a:xfrm>
        <a:prstGeom prst="upArrowCallout">
          <a:avLst/>
        </a:prstGeom>
        <a:solidFill>
          <a:schemeClr val="accent3">
            <a:hueOff val="1765383"/>
            <a:satOff val="-34400"/>
            <a:lumOff val="56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>
              <a:cs typeface="B Koodak" panose="00000700000000000000" pitchFamily="2" charset="-78"/>
            </a:rPr>
            <a:t>مزو (مدیریت ملی در ستاد وزارت بهداشت-درمان و آموزش پزشکی)</a:t>
          </a:r>
          <a:endParaRPr lang="en-GB" sz="1500" kern="1200">
            <a:cs typeface="B Koodak" panose="00000700000000000000" pitchFamily="2" charset="-78"/>
          </a:endParaRPr>
        </a:p>
      </dsp:txBody>
      <dsp:txXfrm rot="-10800000">
        <a:off x="0" y="1553858"/>
        <a:ext cx="9509124" cy="550517"/>
      </dsp:txXfrm>
    </dsp:sp>
    <dsp:sp modelId="{93B82B97-FB40-447E-9FF8-33D6B7D8E199}">
      <dsp:nvSpPr>
        <dsp:cNvPr id="0" name=""/>
        <dsp:cNvSpPr/>
      </dsp:nvSpPr>
      <dsp:spPr>
        <a:xfrm>
          <a:off x="4643" y="2104376"/>
          <a:ext cx="3166612" cy="468959"/>
        </a:xfrm>
        <a:prstGeom prst="rect">
          <a:avLst/>
        </a:prstGeom>
        <a:solidFill>
          <a:schemeClr val="accent3">
            <a:tint val="40000"/>
            <a:alpha val="90000"/>
            <a:hueOff val="1026735"/>
            <a:satOff val="-8472"/>
            <a:lumOff val="-22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26735"/>
              <a:satOff val="-8472"/>
              <a:lumOff val="-2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>
              <a:cs typeface="B Koodak" panose="00000700000000000000" pitchFamily="2" charset="-78"/>
            </a:rPr>
            <a:t>بودجه و منابع</a:t>
          </a:r>
          <a:endParaRPr lang="en-GB" sz="2000" kern="1200">
            <a:cs typeface="B Koodak" panose="00000700000000000000" pitchFamily="2" charset="-78"/>
          </a:endParaRPr>
        </a:p>
      </dsp:txBody>
      <dsp:txXfrm>
        <a:off x="4643" y="2104376"/>
        <a:ext cx="3166612" cy="468959"/>
      </dsp:txXfrm>
    </dsp:sp>
    <dsp:sp modelId="{E2B25BA2-C288-4FDA-8F61-235FD4CA9707}">
      <dsp:nvSpPr>
        <dsp:cNvPr id="0" name=""/>
        <dsp:cNvSpPr/>
      </dsp:nvSpPr>
      <dsp:spPr>
        <a:xfrm>
          <a:off x="3171256" y="2104376"/>
          <a:ext cx="3166612" cy="468959"/>
        </a:xfrm>
        <a:prstGeom prst="rect">
          <a:avLst/>
        </a:prstGeom>
        <a:solidFill>
          <a:schemeClr val="accent3">
            <a:tint val="40000"/>
            <a:alpha val="90000"/>
            <a:hueOff val="1283418"/>
            <a:satOff val="-10590"/>
            <a:lumOff val="-2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283418"/>
              <a:satOff val="-10590"/>
              <a:lumOff val="-2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>
              <a:cs typeface="B Koodak" panose="00000700000000000000" pitchFamily="2" charset="-78"/>
            </a:rPr>
            <a:t>قوانین و مقررات</a:t>
          </a:r>
          <a:endParaRPr lang="en-GB" sz="2000" kern="1200">
            <a:cs typeface="B Koodak" panose="00000700000000000000" pitchFamily="2" charset="-78"/>
          </a:endParaRPr>
        </a:p>
      </dsp:txBody>
      <dsp:txXfrm>
        <a:off x="3171256" y="2104376"/>
        <a:ext cx="3166612" cy="468959"/>
      </dsp:txXfrm>
    </dsp:sp>
    <dsp:sp modelId="{2CE8A4B2-C766-4247-B34F-08C97EC20126}">
      <dsp:nvSpPr>
        <dsp:cNvPr id="0" name=""/>
        <dsp:cNvSpPr/>
      </dsp:nvSpPr>
      <dsp:spPr>
        <a:xfrm>
          <a:off x="6337868" y="2104376"/>
          <a:ext cx="3166612" cy="468959"/>
        </a:xfrm>
        <a:prstGeom prst="rect">
          <a:avLst/>
        </a:prstGeom>
        <a:solidFill>
          <a:schemeClr val="accent3">
            <a:tint val="40000"/>
            <a:alpha val="90000"/>
            <a:hueOff val="1540102"/>
            <a:satOff val="-12708"/>
            <a:lumOff val="-335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540102"/>
              <a:satOff val="-12708"/>
              <a:lumOff val="-3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>
              <a:cs typeface="B Koodak" panose="00000700000000000000" pitchFamily="2" charset="-78"/>
            </a:rPr>
            <a:t>جایگاهها و روالها</a:t>
          </a:r>
          <a:endParaRPr lang="en-GB" sz="2000" kern="1200">
            <a:cs typeface="B Koodak" panose="00000700000000000000" pitchFamily="2" charset="-78"/>
          </a:endParaRPr>
        </a:p>
      </dsp:txBody>
      <dsp:txXfrm>
        <a:off x="6337868" y="2104376"/>
        <a:ext cx="3166612" cy="468959"/>
      </dsp:txXfrm>
    </dsp:sp>
    <dsp:sp modelId="{833F4FA5-2951-4831-A33B-079655012304}">
      <dsp:nvSpPr>
        <dsp:cNvPr id="0" name=""/>
        <dsp:cNvSpPr/>
      </dsp:nvSpPr>
      <dsp:spPr>
        <a:xfrm rot="10800000">
          <a:off x="0" y="729"/>
          <a:ext cx="9509124" cy="1568425"/>
        </a:xfrm>
        <a:prstGeom prst="upArrowCallout">
          <a:avLst/>
        </a:prstGeom>
        <a:solidFill>
          <a:schemeClr val="accent3">
            <a:hueOff val="3530765"/>
            <a:satOff val="-68800"/>
            <a:lumOff val="1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>
              <a:cs typeface="B Koodak" panose="00000700000000000000" pitchFamily="2" charset="-78"/>
            </a:rPr>
            <a:t>ماکرو (سیاستگذاریهای کلان در سطح فراوزارتی)</a:t>
          </a:r>
          <a:endParaRPr lang="en-GB" sz="1500" kern="1200">
            <a:cs typeface="B Koodak" panose="00000700000000000000" pitchFamily="2" charset="-78"/>
          </a:endParaRPr>
        </a:p>
      </dsp:txBody>
      <dsp:txXfrm rot="-10800000">
        <a:off x="0" y="729"/>
        <a:ext cx="9509124" cy="550517"/>
      </dsp:txXfrm>
    </dsp:sp>
    <dsp:sp modelId="{2F9182F0-2D0B-484B-B3F6-8F464E8FC0B7}">
      <dsp:nvSpPr>
        <dsp:cNvPr id="0" name=""/>
        <dsp:cNvSpPr/>
      </dsp:nvSpPr>
      <dsp:spPr>
        <a:xfrm>
          <a:off x="4643" y="551247"/>
          <a:ext cx="3166612" cy="468959"/>
        </a:xfrm>
        <a:prstGeom prst="rect">
          <a:avLst/>
        </a:prstGeom>
        <a:solidFill>
          <a:schemeClr val="accent3">
            <a:tint val="40000"/>
            <a:alpha val="90000"/>
            <a:hueOff val="1796786"/>
            <a:satOff val="-14826"/>
            <a:lumOff val="-39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796786"/>
              <a:satOff val="-14826"/>
              <a:lumOff val="-3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>
              <a:cs typeface="B Koodak" panose="00000700000000000000" pitchFamily="2" charset="-78"/>
            </a:rPr>
            <a:t>بودجه و منابع</a:t>
          </a:r>
        </a:p>
      </dsp:txBody>
      <dsp:txXfrm>
        <a:off x="4643" y="551247"/>
        <a:ext cx="3166612" cy="468959"/>
      </dsp:txXfrm>
    </dsp:sp>
    <dsp:sp modelId="{4EC722C5-459A-482F-8515-5E332D0477D7}">
      <dsp:nvSpPr>
        <dsp:cNvPr id="0" name=""/>
        <dsp:cNvSpPr/>
      </dsp:nvSpPr>
      <dsp:spPr>
        <a:xfrm>
          <a:off x="3171256" y="551247"/>
          <a:ext cx="3166612" cy="468959"/>
        </a:xfrm>
        <a:prstGeom prst="rect">
          <a:avLst/>
        </a:prstGeom>
        <a:solidFill>
          <a:schemeClr val="accent3">
            <a:tint val="40000"/>
            <a:alpha val="90000"/>
            <a:hueOff val="2053469"/>
            <a:satOff val="-16944"/>
            <a:lumOff val="-44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53469"/>
              <a:satOff val="-16944"/>
              <a:lumOff val="-4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>
              <a:cs typeface="B Koodak" panose="00000700000000000000" pitchFamily="2" charset="-78"/>
            </a:rPr>
            <a:t>قوانین و مقررات</a:t>
          </a:r>
          <a:endParaRPr lang="en-GB" sz="2000" kern="1200">
            <a:cs typeface="B Koodak" panose="00000700000000000000" pitchFamily="2" charset="-78"/>
          </a:endParaRPr>
        </a:p>
      </dsp:txBody>
      <dsp:txXfrm>
        <a:off x="3171256" y="551247"/>
        <a:ext cx="3166612" cy="468959"/>
      </dsp:txXfrm>
    </dsp:sp>
    <dsp:sp modelId="{94684A65-337E-459E-95E6-72F41A8B9319}">
      <dsp:nvSpPr>
        <dsp:cNvPr id="0" name=""/>
        <dsp:cNvSpPr/>
      </dsp:nvSpPr>
      <dsp:spPr>
        <a:xfrm>
          <a:off x="6337868" y="551247"/>
          <a:ext cx="3166612" cy="468959"/>
        </a:xfrm>
        <a:prstGeom prst="rect">
          <a:avLst/>
        </a:prstGeom>
        <a:solidFill>
          <a:schemeClr val="accent3">
            <a:tint val="40000"/>
            <a:alpha val="90000"/>
            <a:hueOff val="2310153"/>
            <a:satOff val="-19062"/>
            <a:lumOff val="-502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310153"/>
              <a:satOff val="-19062"/>
              <a:lumOff val="-5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>
              <a:cs typeface="B Koodak" panose="00000700000000000000" pitchFamily="2" charset="-78"/>
            </a:rPr>
            <a:t>جایگاهها و روالها</a:t>
          </a:r>
          <a:endParaRPr lang="en-GB" sz="2000" kern="1200">
            <a:cs typeface="B Koodak" panose="00000700000000000000" pitchFamily="2" charset="-78"/>
          </a:endParaRPr>
        </a:p>
      </dsp:txBody>
      <dsp:txXfrm>
        <a:off x="6337868" y="551247"/>
        <a:ext cx="3166612" cy="468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3/1/2023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3/1/2023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71382"/>
            <a:ext cx="7942580" cy="22942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55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rtl="1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ar-SA" dirty="0">
                <a:cs typeface="B Zar" panose="00000400000000000000" pitchFamily="2" charset="-78"/>
              </a:rPr>
              <a:t>همزمان با این تغییرات در سال 1988، در </a:t>
            </a:r>
            <a:r>
              <a:rPr lang="ar-SA" dirty="0">
                <a:solidFill>
                  <a:schemeClr val="accent6">
                    <a:lumMod val="75000"/>
                  </a:schemeClr>
                </a:solidFill>
                <a:cs typeface="B Zar" panose="00000400000000000000" pitchFamily="2" charset="-78"/>
              </a:rPr>
              <a:t>گردهمایی جهانی ادینبورگ </a:t>
            </a:r>
            <a:r>
              <a:rPr lang="ar-SA" dirty="0">
                <a:cs typeface="B Zar" panose="00000400000000000000" pitchFamily="2" charset="-78"/>
              </a:rPr>
              <a:t>ضرورت تغيير در برنامه­هاي آموزش پزشكي بر مبناي نيازهاي جامعه و نقش نوين پزشك قرن جدید، مورد تاکید قرار گرفت. </a:t>
            </a:r>
            <a:endParaRPr lang="en-US" dirty="0">
              <a:cs typeface="B Zar" panose="00000400000000000000" pitchFamily="2" charset="-78"/>
            </a:endParaRPr>
          </a:p>
          <a:p>
            <a:pPr marL="0" indent="0" algn="just" rtl="1">
              <a:spcBef>
                <a:spcPts val="1200"/>
              </a:spcBef>
              <a:buFont typeface="Arial" panose="020B0604020202020204" pitchFamily="34" charset="0"/>
              <a:buNone/>
            </a:pPr>
            <a:endParaRPr lang="fa-IR" dirty="0">
              <a:cs typeface="B Zar" panose="00000400000000000000" pitchFamily="2" charset="-78"/>
            </a:endParaRPr>
          </a:p>
          <a:p>
            <a:pPr marL="0" indent="0" algn="just" rtl="1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ar-SA" dirty="0">
                <a:cs typeface="B Zar" panose="00000400000000000000" pitchFamily="2" charset="-78"/>
              </a:rPr>
              <a:t>در اين اعلاميه </a:t>
            </a:r>
            <a:r>
              <a:rPr lang="ar-SA" dirty="0">
                <a:solidFill>
                  <a:schemeClr val="accent6">
                    <a:lumMod val="75000"/>
                  </a:schemeClr>
                </a:solidFill>
                <a:cs typeface="B Zar" panose="00000400000000000000" pitchFamily="2" charset="-78"/>
              </a:rPr>
              <a:t>برگسترش عرصه­هاي آموزشي از بیمارستان به جامعه، تدوین برنامه­ آموزشي بر مبناي نيازهاي سلامت هر كشور</a:t>
            </a:r>
            <a:r>
              <a:rPr lang="ar-SA" dirty="0">
                <a:cs typeface="B Zar" panose="00000400000000000000" pitchFamily="2" charset="-78"/>
              </a:rPr>
              <a:t>، هماهنگي دانشكده­هاي پزشكي با نظام سلامت، ايجاد تعادل در تربيت رده­هاي مختلف کادر سلامت، آموزش بین رشته ای و آموزش مداوم تأكيد شد. </a:t>
            </a:r>
            <a:endParaRPr lang="en-US" dirty="0">
              <a:cs typeface="B Zar" panose="00000400000000000000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52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b="1" dirty="0">
                <a:cs typeface="B Zar" panose="00000400000000000000" pitchFamily="2" charset="-78"/>
              </a:rPr>
              <a:t>نقش آفرینـان</a:t>
            </a:r>
            <a:r>
              <a:rPr lang="ar-SA" sz="1200" dirty="0">
                <a:cs typeface="B Zar" panose="00000400000000000000" pitchFamily="2" charset="-78"/>
              </a:rPr>
              <a:t> به افراد، گروه ها یا سازمان ها اشاره دارد که در تدوین و اجـراي سیاست تأثیرگذارنـد</a:t>
            </a:r>
            <a:r>
              <a:rPr lang="fa-IR" sz="1200" dirty="0">
                <a:cs typeface="B Zar" panose="00000400000000000000" pitchFamily="2" charset="-78"/>
              </a:rPr>
              <a:t>.</a:t>
            </a: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51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b="1" dirty="0">
                <a:cs typeface="B Zar" panose="00000400000000000000" pitchFamily="2" charset="-78"/>
              </a:rPr>
              <a:t>محتواي</a:t>
            </a:r>
            <a:r>
              <a:rPr lang="ar-SA" sz="1200" dirty="0">
                <a:cs typeface="B Zar" panose="00000400000000000000" pitchFamily="2" charset="-78"/>
              </a:rPr>
              <a:t> سیاست بـه هـدف کلـی سیاسـت و یــا مجموعـهاي از اهــداف و اقـدامات خــاص برنامهریزي شده براي دستیابی به آن اهداف اشاره می کنـد.</a:t>
            </a:r>
            <a:endParaRPr lang="en-US" sz="1200" dirty="0">
              <a:cs typeface="B Zar" panose="00000400000000000000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31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b="1" dirty="0">
                <a:cs typeface="B Zar" panose="00000400000000000000" pitchFamily="2" charset="-78"/>
              </a:rPr>
              <a:t>فر</a:t>
            </a:r>
            <a:r>
              <a:rPr lang="fa-IR" sz="1200" b="1" dirty="0">
                <a:cs typeface="B Zar" panose="00000400000000000000" pitchFamily="2" charset="-78"/>
              </a:rPr>
              <a:t>ا</a:t>
            </a:r>
            <a:r>
              <a:rPr lang="ar-SA" sz="1200" b="1" dirty="0">
                <a:cs typeface="B Zar" panose="00000400000000000000" pitchFamily="2" charset="-78"/>
              </a:rPr>
              <a:t>ینـد</a:t>
            </a:r>
            <a:r>
              <a:rPr lang="ar-SA" sz="1200" dirty="0">
                <a:cs typeface="B Zar" panose="00000400000000000000" pitchFamily="2" charset="-78"/>
              </a:rPr>
              <a:t> سیاست نیز به مراحل مختلف یا فازهایی مانند تعیـین مسئله تدوین دستور کار، برنامه ریزي، تدوین سیاسـت و تصـمیم گیـري، اجرا، پایش، ارزشیابی و بازخورد تقسیم میگردد.</a:t>
            </a:r>
            <a:endParaRPr lang="fa-IR" sz="1200" dirty="0">
              <a:cs typeface="B Zar" panose="00000400000000000000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49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57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/>
              <a:t>در</a:t>
            </a:r>
            <a:r>
              <a:rPr lang="fa-IR" baseline="0" dirty="0"/>
              <a:t> این اسلاید، کوتاهمدت و بلندمدت ها را با هم بخوانم.</a:t>
            </a: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59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un rising over grassy hills" title="Slide Design Pictur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3/1/2023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3/1/2023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en-US"/>
              <a:t>3/1/2023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3/1/2023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3/1/2023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3/1/2023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0263" y="4800600"/>
            <a:ext cx="11325497" cy="838200"/>
          </a:xfrm>
        </p:spPr>
        <p:txBody>
          <a:bodyPr>
            <a:noAutofit/>
          </a:bodyPr>
          <a:lstStyle/>
          <a:p>
            <a:pPr rtl="1"/>
            <a:r>
              <a:rPr lang="fa-IR" sz="3200" b="1" dirty="0">
                <a:cs typeface="B Zar" panose="00000400000000000000" pitchFamily="2" charset="-78"/>
              </a:rPr>
              <a:t>تحلیل سیاست ادغام آموزش علوم پزشکی در نظام ارائه خدمات سلامت ایران</a:t>
            </a:r>
            <a:endParaRPr lang="en-US" sz="3200" b="1" dirty="0">
              <a:cs typeface="B Zar" panose="00000400000000000000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47307" y="6045200"/>
            <a:ext cx="2790507" cy="762000"/>
          </a:xfrm>
        </p:spPr>
        <p:txBody>
          <a:bodyPr>
            <a:normAutofit fontScale="92500" lnSpcReduction="20000"/>
          </a:bodyPr>
          <a:lstStyle/>
          <a:p>
            <a:pPr rtl="1"/>
            <a:r>
              <a:rPr lang="fa-IR" dirty="0">
                <a:solidFill>
                  <a:schemeClr val="accent1">
                    <a:lumMod val="60000"/>
                    <a:lumOff val="40000"/>
                  </a:schemeClr>
                </a:solidFill>
                <a:cs typeface="B Zar" panose="00000400000000000000" pitchFamily="2" charset="-78"/>
              </a:rPr>
              <a:t>دکتر علی اکبر حقدوست</a:t>
            </a:r>
          </a:p>
          <a:p>
            <a:pPr rtl="1"/>
            <a:r>
              <a:rPr lang="fa-IR" dirty="0">
                <a:solidFill>
                  <a:schemeClr val="accent1">
                    <a:lumMod val="60000"/>
                    <a:lumOff val="40000"/>
                  </a:schemeClr>
                </a:solidFill>
                <a:cs typeface="B Zar" panose="00000400000000000000" pitchFamily="2" charset="-78"/>
              </a:rPr>
              <a:t>دکتر سمیه نوری حکمت</a:t>
            </a:r>
          </a:p>
          <a:p>
            <a:pPr rtl="1"/>
            <a:r>
              <a:rPr lang="fa-IR" dirty="0">
                <a:solidFill>
                  <a:schemeClr val="accent1">
                    <a:lumMod val="60000"/>
                    <a:lumOff val="40000"/>
                  </a:schemeClr>
                </a:solidFill>
                <a:cs typeface="B Zar" panose="00000400000000000000" pitchFamily="2" charset="-78"/>
              </a:rPr>
              <a:t>دکتر رضا ملک پور افشار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cs typeface="B Zar" panose="00000400000000000000" pitchFamily="2" charset="-78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506583" y="5684520"/>
            <a:ext cx="11325497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sz="2000" b="1" dirty="0">
                <a:solidFill>
                  <a:schemeClr val="accent2"/>
                </a:solidFill>
                <a:cs typeface="B Zar" panose="00000400000000000000" pitchFamily="2" charset="-78"/>
              </a:rPr>
              <a:t/>
            </a:r>
            <a:br>
              <a:rPr lang="fa-IR" sz="2000" b="1" dirty="0">
                <a:solidFill>
                  <a:schemeClr val="accent2"/>
                </a:solidFill>
                <a:cs typeface="B Zar" panose="00000400000000000000" pitchFamily="2" charset="-78"/>
              </a:rPr>
            </a:br>
            <a:r>
              <a:rPr lang="fa-IR" sz="2000" b="1" dirty="0">
                <a:solidFill>
                  <a:schemeClr val="accent2"/>
                </a:solidFill>
                <a:cs typeface="B Zar" panose="00000400000000000000" pitchFamily="2" charset="-78"/>
              </a:rPr>
              <a:t>مدلی در راستای تحلیل الگوی بومی آموزش علوم پزشکی ایران در راستای تحقق سیادت علمی</a:t>
            </a:r>
            <a:endParaRPr lang="en-US" sz="2000" b="1" dirty="0">
              <a:solidFill>
                <a:schemeClr val="accent2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835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768" y="1901952"/>
            <a:ext cx="11177337" cy="4522911"/>
          </a:xfrm>
        </p:spPr>
        <p:txBody>
          <a:bodyPr>
            <a:normAutofit fontScale="92500" lnSpcReduction="10000"/>
          </a:bodyPr>
          <a:lstStyle/>
          <a:p>
            <a:pPr algn="just" rtl="1"/>
            <a:r>
              <a:rPr lang="fa-IR" sz="2400" dirty="0">
                <a:cs typeface="B Zar" panose="00000400000000000000" pitchFamily="2" charset="-78"/>
              </a:rPr>
              <a:t>نخست وزیر ایران</a:t>
            </a:r>
          </a:p>
          <a:p>
            <a:pPr algn="just" rtl="1"/>
            <a:r>
              <a:rPr lang="fa-IR" sz="2400" dirty="0">
                <a:cs typeface="B Zar" panose="00000400000000000000" pitchFamily="2" charset="-78"/>
              </a:rPr>
              <a:t>وزرای بهداشت و فرهنگ و آموزش عالی</a:t>
            </a:r>
          </a:p>
          <a:p>
            <a:pPr algn="just" rtl="1"/>
            <a:r>
              <a:rPr lang="fa-IR" sz="2400" dirty="0">
                <a:cs typeface="B Zar" panose="00000400000000000000" pitchFamily="2" charset="-78"/>
              </a:rPr>
              <a:t>نمایندگان مجلس</a:t>
            </a:r>
          </a:p>
          <a:p>
            <a:pPr algn="just" rtl="1"/>
            <a:r>
              <a:rPr lang="fa-IR" sz="2400" dirty="0">
                <a:cs typeface="B Zar" panose="00000400000000000000" pitchFamily="2" charset="-78"/>
              </a:rPr>
              <a:t>مقامات استانی و محلی</a:t>
            </a:r>
          </a:p>
          <a:p>
            <a:pPr algn="just" rtl="1"/>
            <a:r>
              <a:rPr lang="fa-IR" sz="2400" dirty="0">
                <a:cs typeface="B Zar" panose="00000400000000000000" pitchFamily="2" charset="-78"/>
              </a:rPr>
              <a:t>روسای دانشگاه ها</a:t>
            </a:r>
          </a:p>
          <a:p>
            <a:pPr algn="just" rtl="1"/>
            <a:r>
              <a:rPr lang="fa-IR" sz="2400" dirty="0">
                <a:cs typeface="B Zar" panose="00000400000000000000" pitchFamily="2" charset="-78"/>
              </a:rPr>
              <a:t>اساتید دانشگاه ها</a:t>
            </a:r>
          </a:p>
          <a:p>
            <a:pPr algn="just" rtl="1"/>
            <a:r>
              <a:rPr lang="fa-IR" sz="2400" dirty="0">
                <a:cs typeface="B Zar" panose="00000400000000000000" pitchFamily="2" charset="-78"/>
              </a:rPr>
              <a:t>کادر سلامت</a:t>
            </a:r>
          </a:p>
          <a:p>
            <a:pPr algn="just" rtl="1"/>
            <a:r>
              <a:rPr lang="fa-IR" sz="2400" dirty="0">
                <a:cs typeface="B Zar" panose="00000400000000000000" pitchFamily="2" charset="-78"/>
              </a:rPr>
              <a:t>دانشجویان</a:t>
            </a:r>
          </a:p>
          <a:p>
            <a:pPr algn="just" rtl="1"/>
            <a:r>
              <a:rPr lang="fa-IR" sz="2400" dirty="0">
                <a:cs typeface="B Zar" panose="00000400000000000000" pitchFamily="2" charset="-78"/>
              </a:rPr>
              <a:t>عموم مردم جامعه</a:t>
            </a:r>
            <a:endParaRPr lang="en-US" sz="2400" dirty="0">
              <a:cs typeface="B Zar" panose="00000400000000000000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06116" y="419232"/>
            <a:ext cx="10804358" cy="878114"/>
          </a:xfrm>
        </p:spPr>
        <p:txBody>
          <a:bodyPr/>
          <a:lstStyle/>
          <a:p>
            <a:pPr algn="ctr" rtl="1"/>
            <a:r>
              <a:rPr lang="fa-IR" b="1" dirty="0">
                <a:solidFill>
                  <a:schemeClr val="accent6">
                    <a:lumMod val="75000"/>
                  </a:schemeClr>
                </a:solidFill>
                <a:cs typeface="B Zar" panose="00000400000000000000" pitchFamily="2" charset="-78"/>
              </a:rPr>
              <a:t>نقش آفرینان سیاست ادغام </a:t>
            </a:r>
            <a:r>
              <a:rPr lang="fa-IR" sz="1800" b="1" dirty="0">
                <a:solidFill>
                  <a:schemeClr val="accent6">
                    <a:lumMod val="75000"/>
                  </a:schemeClr>
                </a:solidFill>
                <a:cs typeface="B Zar" panose="00000400000000000000" pitchFamily="2" charset="-78"/>
              </a:rPr>
              <a:t>آموزش علوم پزشکی در نظام سلامت</a:t>
            </a:r>
            <a:endParaRPr lang="en-US" b="1" dirty="0">
              <a:solidFill>
                <a:schemeClr val="accent6">
                  <a:lumMod val="75000"/>
                </a:schemeClr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053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1999" cy="659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5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59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8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06116" y="419232"/>
            <a:ext cx="10804358" cy="878114"/>
          </a:xfrm>
        </p:spPr>
        <p:txBody>
          <a:bodyPr/>
          <a:lstStyle/>
          <a:p>
            <a:pPr algn="ctr" rtl="1"/>
            <a:r>
              <a:rPr lang="fa-IR" b="1" u="sng" dirty="0">
                <a:solidFill>
                  <a:schemeClr val="accent6">
                    <a:lumMod val="75000"/>
                  </a:schemeClr>
                </a:solidFill>
                <a:cs typeface="B Zar" panose="00000400000000000000" pitchFamily="2" charset="-78"/>
              </a:rPr>
              <a:t>محتوا/ اهداف</a:t>
            </a:r>
            <a:r>
              <a:rPr lang="fa-IR" b="1" dirty="0">
                <a:solidFill>
                  <a:schemeClr val="accent6">
                    <a:lumMod val="75000"/>
                  </a:schemeClr>
                </a:solidFill>
                <a:cs typeface="B Zar" panose="00000400000000000000" pitchFamily="2" charset="-78"/>
              </a:rPr>
              <a:t> سیاست ادغام </a:t>
            </a:r>
            <a:r>
              <a:rPr lang="fa-IR" sz="1800" b="1" dirty="0">
                <a:solidFill>
                  <a:schemeClr val="accent6">
                    <a:lumMod val="75000"/>
                  </a:schemeClr>
                </a:solidFill>
                <a:cs typeface="B Zar" panose="00000400000000000000" pitchFamily="2" charset="-78"/>
              </a:rPr>
              <a:t>آموزش علوم پزشکی در نظام سلامت</a:t>
            </a:r>
            <a:endParaRPr lang="en-US" b="1" dirty="0">
              <a:solidFill>
                <a:schemeClr val="accent6">
                  <a:lumMod val="75000"/>
                </a:schemeClr>
              </a:solidFill>
              <a:cs typeface="B Zar" panose="00000400000000000000" pitchFamily="2" charset="-78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176989832"/>
              </p:ext>
            </p:extLst>
          </p:nvPr>
        </p:nvGraphicFramePr>
        <p:xfrm>
          <a:off x="3534310" y="1867711"/>
          <a:ext cx="5476126" cy="4182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5602262" y="1415523"/>
            <a:ext cx="1278890" cy="33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100" b="1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آموزش علوم پزشکی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5602262" y="6050604"/>
            <a:ext cx="1500505" cy="33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100" b="1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خدمات بهداشتی درمانی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9092146" y="3625147"/>
            <a:ext cx="855980" cy="33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100" b="1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رشد کمی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517509" y="3625147"/>
            <a:ext cx="873760" cy="33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100" b="1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رشد کیفی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8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768" y="1571944"/>
            <a:ext cx="11177337" cy="5065160"/>
          </a:xfrm>
        </p:spPr>
        <p:txBody>
          <a:bodyPr>
            <a:normAutofit fontScale="77500" lnSpcReduction="20000"/>
          </a:bodyPr>
          <a:lstStyle/>
          <a:p>
            <a:pPr marL="45720" indent="0" algn="just" rtl="1">
              <a:buNone/>
            </a:pPr>
            <a:r>
              <a:rPr lang="fa-IR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B Zar" panose="00000400000000000000" pitchFamily="2" charset="-78"/>
              </a:rPr>
              <a:t>مراحل اجرای سیاست ادغام</a:t>
            </a:r>
          </a:p>
          <a:p>
            <a:pPr marL="45720" indent="0" algn="just" rtl="1">
              <a:buNone/>
            </a:pPr>
            <a:r>
              <a:rPr lang="fa-IR" sz="2400" b="1" dirty="0">
                <a:cs typeface="B Zar" panose="00000400000000000000" pitchFamily="2" charset="-78"/>
              </a:rPr>
              <a:t>1- تشكيل دانشگاه هاي علوم پزشكي در سال </a:t>
            </a:r>
            <a:r>
              <a:rPr lang="fa-IR" sz="2400" b="1" dirty="0">
                <a:solidFill>
                  <a:srgbClr val="C00000"/>
                </a:solidFill>
                <a:cs typeface="B Zar" panose="00000400000000000000" pitchFamily="2" charset="-78"/>
              </a:rPr>
              <a:t>1986</a:t>
            </a:r>
            <a:r>
              <a:rPr lang="fa-IR" sz="2400" b="1" dirty="0">
                <a:cs typeface="B Zar" panose="00000400000000000000" pitchFamily="2" charset="-78"/>
              </a:rPr>
              <a:t>:</a:t>
            </a:r>
          </a:p>
          <a:p>
            <a:pPr marL="627063" indent="-227013" algn="just" rtl="1"/>
            <a:r>
              <a:rPr lang="fa-IR" sz="2400" dirty="0">
                <a:cs typeface="B Zar" panose="00000400000000000000" pitchFamily="2" charset="-78"/>
              </a:rPr>
              <a:t>برنامه ریزی شد که در هر استان يك دانشگاه علوم پزشكي تأسيس گردد كه رئيس آن عهده دار كليه امور مربوط به بهداشت، درمان، آموزش و پژوهش علوم پزشكي در استان باشد. </a:t>
            </a:r>
          </a:p>
          <a:p>
            <a:pPr marL="627063" indent="-227013" algn="just" rtl="1"/>
            <a:r>
              <a:rPr lang="fa-IR" sz="2400" dirty="0">
                <a:cs typeface="B Zar" panose="00000400000000000000" pitchFamily="2" charset="-78"/>
              </a:rPr>
              <a:t>سازمان¬هاي منطقه اي بهداشت و درمان در دانشگاه ها ادغام نشدند و همچنان بصورت جدا از دانشگاه، مسوول خدمات سلامت در استان بودند. </a:t>
            </a:r>
          </a:p>
          <a:p>
            <a:pPr marL="627063" indent="-227013" algn="just" rtl="1"/>
            <a:r>
              <a:rPr lang="fa-IR" sz="2400" dirty="0">
                <a:cs typeface="B Zar" panose="00000400000000000000" pitchFamily="2" charset="-78"/>
              </a:rPr>
              <a:t>باوجودیکه مدير عامل سازمان منطقه اي زير نظر رئيس دانشگاه فعالیت می کرد ولی استفاده دو سيستم از نيروي انساني و امكانات يكديگر و طراحی و پیاده سازی برنامه های مشترک همچنان با چالش های زیادی مواجه بود. </a:t>
            </a:r>
          </a:p>
          <a:p>
            <a:pPr marL="45720" indent="0" algn="just" rtl="1">
              <a:buNone/>
            </a:pPr>
            <a:r>
              <a:rPr lang="fa-IR" sz="2400" b="1" dirty="0">
                <a:cs typeface="B Zar" panose="00000400000000000000" pitchFamily="2" charset="-78"/>
              </a:rPr>
              <a:t>2- انحلال سازمان های منطقه اي بهداشت و درمان و تشکیل دانشگاه هاي علوم پزشكي و خدمات بهداشتی درمانی در سال </a:t>
            </a:r>
            <a:r>
              <a:rPr lang="fa-IR" sz="2400" b="1" dirty="0">
                <a:solidFill>
                  <a:srgbClr val="C00000"/>
                </a:solidFill>
                <a:cs typeface="B Zar" panose="00000400000000000000" pitchFamily="2" charset="-78"/>
              </a:rPr>
              <a:t>1993</a:t>
            </a:r>
            <a:r>
              <a:rPr lang="fa-IR" sz="2400" b="1" dirty="0">
                <a:cs typeface="B Zar" panose="00000400000000000000" pitchFamily="2" charset="-78"/>
              </a:rPr>
              <a:t>:  </a:t>
            </a:r>
          </a:p>
          <a:p>
            <a:pPr marL="627063" algn="just" rtl="1"/>
            <a:r>
              <a:rPr lang="fa-IR" sz="2400" dirty="0">
                <a:cs typeface="B Zar" panose="00000400000000000000" pitchFamily="2" charset="-78"/>
              </a:rPr>
              <a:t>معاون بهداشتي دانشگاه علوم پزشكي عهده دار كليه امور بهداشتي استان گرديد.</a:t>
            </a:r>
          </a:p>
          <a:p>
            <a:pPr marL="627063" algn="just" rtl="1"/>
            <a:r>
              <a:rPr lang="fa-IR" sz="2400" dirty="0">
                <a:cs typeface="B Zar" panose="00000400000000000000" pitchFamily="2" charset="-78"/>
              </a:rPr>
              <a:t>ایجاد ساختار يكپارچه دانشگاه علوم پزشكي و خدمات بهداشت درماني بعنوان مسئول خدمت رساني در حوزه هاي بهداشت، درمان و همچنين آموزش و پژوهش علوم پزشكي </a:t>
            </a:r>
          </a:p>
          <a:p>
            <a:pPr marL="627063" algn="just" rtl="1"/>
            <a:r>
              <a:rPr lang="fa-IR" sz="2400" dirty="0">
                <a:cs typeface="B Zar" panose="00000400000000000000" pitchFamily="2" charset="-78"/>
              </a:rPr>
              <a:t>آموزش و پژوهش در شبكه¬هاي بهداشتي- درماني كشور شكل تازه¬اي به خود گرفت و ارتباط بين دانشگاه ها و شبكه در همه ابعاد خدماتي، درماني، آموزشي و پژوهشي مستحكم تر شد.</a:t>
            </a:r>
          </a:p>
          <a:p>
            <a:pPr algn="just" rtl="1"/>
            <a:endParaRPr lang="en-US" sz="2400" dirty="0">
              <a:cs typeface="B Zar" panose="00000400000000000000" pitchFamily="2" charset="-78"/>
            </a:endParaRPr>
          </a:p>
          <a:p>
            <a:pPr algn="just" rtl="1"/>
            <a:endParaRPr lang="ar-SA" sz="2400" b="1" dirty="0">
              <a:cs typeface="B Zar" panose="00000400000000000000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06116" y="419232"/>
            <a:ext cx="10804358" cy="878114"/>
          </a:xfrm>
        </p:spPr>
        <p:txBody>
          <a:bodyPr/>
          <a:lstStyle/>
          <a:p>
            <a:pPr algn="ctr" rtl="1"/>
            <a:r>
              <a:rPr lang="fa-IR" b="1" dirty="0">
                <a:solidFill>
                  <a:schemeClr val="accent6">
                    <a:lumMod val="75000"/>
                  </a:schemeClr>
                </a:solidFill>
                <a:cs typeface="B Zar" panose="00000400000000000000" pitchFamily="2" charset="-78"/>
              </a:rPr>
              <a:t>فرایند سیاست ادغام </a:t>
            </a:r>
            <a:r>
              <a:rPr lang="fa-IR" sz="1800" b="1" dirty="0">
                <a:solidFill>
                  <a:schemeClr val="accent6">
                    <a:lumMod val="75000"/>
                  </a:schemeClr>
                </a:solidFill>
                <a:cs typeface="B Zar" panose="00000400000000000000" pitchFamily="2" charset="-78"/>
              </a:rPr>
              <a:t>آموزش علوم پزشکی در نظام سلامت</a:t>
            </a:r>
            <a:endParaRPr lang="en-US" b="1" dirty="0">
              <a:solidFill>
                <a:schemeClr val="accent6">
                  <a:lumMod val="75000"/>
                </a:schemeClr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7907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914873"/>
          </a:xfrm>
        </p:spPr>
        <p:txBody>
          <a:bodyPr>
            <a:normAutofit/>
          </a:bodyPr>
          <a:lstStyle/>
          <a:p>
            <a:pPr algn="ctr" rtl="1"/>
            <a:r>
              <a:rPr lang="fa-IR" b="1" dirty="0">
                <a:cs typeface="B Zar" panose="00000400000000000000" pitchFamily="2" charset="-78"/>
              </a:rPr>
              <a:t>بررسی </a:t>
            </a:r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فرایند</a:t>
            </a:r>
            <a:r>
              <a:rPr lang="fa-IR" b="1" dirty="0">
                <a:cs typeface="B Zar" panose="00000400000000000000" pitchFamily="2" charset="-78"/>
              </a:rPr>
              <a:t> پیاده­سازی ادغام در سطوح مختلف</a:t>
            </a:r>
            <a:endParaRPr lang="en-US" b="1" dirty="0">
              <a:cs typeface="B Zar" panose="000004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12503"/>
              </p:ext>
            </p:extLst>
          </p:nvPr>
        </p:nvGraphicFramePr>
        <p:xfrm>
          <a:off x="1341438" y="1901825"/>
          <a:ext cx="9509125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660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8656142" y="2902534"/>
            <a:ext cx="6380128" cy="691589"/>
          </a:xfrm>
        </p:spPr>
        <p:txBody>
          <a:bodyPr/>
          <a:lstStyle/>
          <a:p>
            <a:pPr algn="ctr" rtl="1"/>
            <a:r>
              <a:rPr lang="fa-IR" b="1" dirty="0">
                <a:solidFill>
                  <a:schemeClr val="accent6">
                    <a:lumMod val="75000"/>
                  </a:schemeClr>
                </a:solidFill>
                <a:cs typeface="B Zar" panose="00000400000000000000" pitchFamily="2" charset="-78"/>
              </a:rPr>
              <a:t>سطح </a:t>
            </a:r>
            <a:r>
              <a:rPr lang="ar-SA" b="1" dirty="0">
                <a:solidFill>
                  <a:schemeClr val="accent6">
                    <a:lumMod val="75000"/>
                  </a:schemeClr>
                </a:solidFill>
                <a:cs typeface="B Zar" panose="00000400000000000000" pitchFamily="2" charset="-78"/>
              </a:rPr>
              <a:t>فرا</a:t>
            </a:r>
            <a:r>
              <a:rPr lang="fa-IR" b="1" dirty="0">
                <a:solidFill>
                  <a:schemeClr val="accent6">
                    <a:lumMod val="75000"/>
                  </a:schemeClr>
                </a:solidFill>
                <a:cs typeface="B Zar" panose="00000400000000000000" pitchFamily="2" charset="-78"/>
              </a:rPr>
              <a:t> </a:t>
            </a:r>
            <a:r>
              <a:rPr lang="ar-SA" b="1" dirty="0">
                <a:solidFill>
                  <a:schemeClr val="accent6">
                    <a:lumMod val="75000"/>
                  </a:schemeClr>
                </a:solidFill>
                <a:cs typeface="B Zar" panose="00000400000000000000" pitchFamily="2" charset="-78"/>
              </a:rPr>
              <a:t>وزارتی</a:t>
            </a:r>
            <a:endParaRPr lang="en-US" dirty="0">
              <a:solidFill>
                <a:schemeClr val="accent6">
                  <a:lumMod val="75000"/>
                </a:schemeClr>
              </a:solidFill>
              <a:cs typeface="B Zar" panose="000004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96632"/>
              </p:ext>
            </p:extLst>
          </p:nvPr>
        </p:nvGraphicFramePr>
        <p:xfrm>
          <a:off x="9625" y="31694"/>
          <a:ext cx="11387471" cy="6566141"/>
        </p:xfrm>
        <a:graphic>
          <a:graphicData uri="http://schemas.openxmlformats.org/drawingml/2006/table">
            <a:tbl>
              <a:tblPr rtl="1" firstRow="1" firstCol="1" bandRow="1">
                <a:tableStyleId>{B301B821-A1FF-4177-AEE7-76D212191A09}</a:tableStyleId>
              </a:tblPr>
              <a:tblGrid>
                <a:gridCol w="1861168">
                  <a:extLst>
                    <a:ext uri="{9D8B030D-6E8A-4147-A177-3AD203B41FA5}">
                      <a16:colId xmlns:a16="http://schemas.microsoft.com/office/drawing/2014/main" val="1117355959"/>
                    </a:ext>
                  </a:extLst>
                </a:gridCol>
                <a:gridCol w="2094845">
                  <a:extLst>
                    <a:ext uri="{9D8B030D-6E8A-4147-A177-3AD203B41FA5}">
                      <a16:colId xmlns:a16="http://schemas.microsoft.com/office/drawing/2014/main" val="690618641"/>
                    </a:ext>
                  </a:extLst>
                </a:gridCol>
                <a:gridCol w="2601011">
                  <a:extLst>
                    <a:ext uri="{9D8B030D-6E8A-4147-A177-3AD203B41FA5}">
                      <a16:colId xmlns:a16="http://schemas.microsoft.com/office/drawing/2014/main" val="1113565108"/>
                    </a:ext>
                  </a:extLst>
                </a:gridCol>
                <a:gridCol w="3357782">
                  <a:extLst>
                    <a:ext uri="{9D8B030D-6E8A-4147-A177-3AD203B41FA5}">
                      <a16:colId xmlns:a16="http://schemas.microsoft.com/office/drawing/2014/main" val="3880069878"/>
                    </a:ext>
                  </a:extLst>
                </a:gridCol>
                <a:gridCol w="1472665">
                  <a:extLst>
                    <a:ext uri="{9D8B030D-6E8A-4147-A177-3AD203B41FA5}">
                      <a16:colId xmlns:a16="http://schemas.microsoft.com/office/drawing/2014/main" val="2209531857"/>
                    </a:ext>
                  </a:extLst>
                </a:gridCol>
              </a:tblGrid>
              <a:tr h="56507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حیطه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مفاهیم و مصادیق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u="non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cs typeface="B Zar" panose="00000400000000000000" pitchFamily="2" charset="-78"/>
                        </a:rPr>
                        <a:t>مصادیق منطبق بر ادغام</a:t>
                      </a:r>
                      <a:endParaRPr lang="en-US" sz="1800" u="non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cs typeface="B Zar" panose="00000400000000000000" pitchFamily="2" charset="-78"/>
                        </a:rPr>
                        <a:t>مصادیق غیر منطق بر ادغام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جمع­بندی نهایی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4468135"/>
                  </a:ext>
                </a:extLst>
              </a:tr>
              <a:tr h="1429287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C00000"/>
                          </a:solidFill>
                          <a:effectLst/>
                          <a:cs typeface="B Zar" panose="00000400000000000000" pitchFamily="2" charset="-78"/>
                        </a:rPr>
                        <a:t>جایگاه­ها و روال­ها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آیا مجلس، شورای عالی انقلاب فرهنگی</a:t>
                      </a:r>
                      <a:r>
                        <a:rPr lang="fa-IR" sz="1800" baseline="0" dirty="0">
                          <a:effectLst/>
                          <a:cs typeface="B Zar" panose="00000400000000000000" pitchFamily="2" charset="-78"/>
                        </a:rPr>
                        <a:t> و</a:t>
                      </a: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دولت </a:t>
                      </a:r>
                      <a:r>
                        <a:rPr lang="ar-SA" sz="1800" dirty="0">
                          <a:solidFill>
                            <a:srgbClr val="0070C0"/>
                          </a:solidFill>
                          <a:effectLst/>
                          <a:cs typeface="B Zar" panose="00000400000000000000" pitchFamily="2" charset="-78"/>
                        </a:rPr>
                        <a:t>وزارت را به عنوان </a:t>
                      </a:r>
                      <a:r>
                        <a:rPr lang="fa-IR" sz="1800" dirty="0">
                          <a:solidFill>
                            <a:srgbClr val="0070C0"/>
                          </a:solidFill>
                          <a:effectLst/>
                          <a:cs typeface="B Zar" panose="00000400000000000000" pitchFamily="2" charset="-78"/>
                        </a:rPr>
                        <a:t>یک </a:t>
                      </a:r>
                      <a:r>
                        <a:rPr lang="ar-SA" sz="1800" dirty="0">
                          <a:solidFill>
                            <a:srgbClr val="0070C0"/>
                          </a:solidFill>
                          <a:effectLst/>
                          <a:cs typeface="B Zar" panose="00000400000000000000" pitchFamily="2" charset="-78"/>
                        </a:rPr>
                        <a:t>تشکیلات واحد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قبول کرده­اند؟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-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ابلاغ</a:t>
                      </a: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قانون تشکیل وزارت</a:t>
                      </a:r>
                      <a:endParaRPr lang="fa-IR" sz="180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B Zar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-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تعیین و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تفویض اختیارات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لازم</a:t>
                      </a:r>
                      <a:endParaRPr lang="en-US" sz="1800" dirty="0">
                        <a:effectLst/>
                        <a:cs typeface="B Zar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- تخصیص </a:t>
                      </a:r>
                      <a:r>
                        <a:rPr lang="fa-IR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صندلی</a:t>
                      </a: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 و حق</a:t>
                      </a:r>
                      <a:r>
                        <a:rPr lang="fa-IR" sz="1800" baseline="0" dirty="0">
                          <a:effectLst/>
                          <a:cs typeface="B Zar" panose="00000400000000000000" pitchFamily="2" charset="-78"/>
                        </a:rPr>
                        <a:t> رای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در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شوراهای عالی</a:t>
                      </a:r>
                      <a:endParaRPr lang="en-US" sz="180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-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جایگاه وزارت در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کمیسیون آموزش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 مجلس اصلا دیده­نشده­است</a:t>
                      </a:r>
                      <a:endParaRPr lang="en-US" sz="1800" dirty="0">
                        <a:effectLst/>
                        <a:cs typeface="B Zar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-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اعضای اصلی شورای عالی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انقلاب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فرهنگی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 از وزارت بهداشت انگشت­شمار هستند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حرکت نسبی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و قابل قبول که با تمهیدات ساده­ای قابل ارتقا است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4805603"/>
                  </a:ext>
                </a:extLst>
              </a:tr>
              <a:tr h="2162175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C00000"/>
                          </a:solidFill>
                          <a:effectLst/>
                          <a:cs typeface="B Zar" panose="00000400000000000000" pitchFamily="2" charset="-78"/>
                        </a:rPr>
                        <a:t>قوانین و مقررات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آیا در تشکیلات وزارت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اختیارات، مختصات و ابزارهای قدرت لازم متناسب با شرح وظایف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جدید دیده­شده­است؟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-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قوانین خاص ویژه وزارت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مصوب شده­است</a:t>
                      </a:r>
                      <a:endParaRPr lang="en-US" sz="1800" dirty="0">
                        <a:effectLst/>
                        <a:cs typeface="B Zar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-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سیاست­های ابلاغی مقام معظم رهبری</a:t>
                      </a:r>
                      <a:r>
                        <a:rPr lang="fa-IR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 </a:t>
                      </a: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و بیانیه </a:t>
                      </a:r>
                      <a:r>
                        <a:rPr lang="fa-IR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گام دوم </a:t>
                      </a: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انقلاب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 با نگاه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ادغام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 ابلاغ شده­است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-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در برنامه­های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پنج­ساله نگاه ادغام پررنگ نیست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و بهداشت و درمان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مستقل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 از آموزش و تحقیق در علوم پزشکی دیده­می­شود</a:t>
                      </a: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.</a:t>
                      </a:r>
                      <a:endParaRPr lang="en-US" sz="1800" dirty="0">
                        <a:effectLst/>
                        <a:cs typeface="B Zar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-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قوانین مهمی مانند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ارتقا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اعضای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هیئت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 علمی و یا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کتاب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مدیریت دانشگاه­ها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با نگاه ادغام تنظیم نشده­است و مشابه وزارت علوم است</a:t>
                      </a: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حرکت نسبی </a:t>
                      </a: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(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که عمدتاً مربوط به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سال­های ابتدایی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است و به تدریج اصلاحات متوقف شده­است</a:t>
                      </a: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0995828"/>
                  </a:ext>
                </a:extLst>
              </a:tr>
              <a:tr h="237140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C00000"/>
                          </a:solidFill>
                          <a:effectLst/>
                          <a:cs typeface="B Zar" panose="00000400000000000000" pitchFamily="2" charset="-78"/>
                        </a:rPr>
                        <a:t>بودجه و منابع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آیا </a:t>
                      </a:r>
                      <a:r>
                        <a:rPr lang="ar-SA" sz="1800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مدل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800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بودجه­ریزی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 و شیوه تامین منابع متناسب با اهداف </a:t>
                      </a:r>
                      <a:r>
                        <a:rPr lang="ar-SA" sz="1800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ادغام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 می­باشد؟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-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متاسفانه مدل بودجه­ریزی و تصویب و پایش منطبق بر اهداف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ادغام نیست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. </a:t>
                      </a:r>
                      <a:endParaRPr lang="fa-IR" sz="1800" dirty="0">
                        <a:effectLst/>
                        <a:cs typeface="B Zar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کمیسیونهای مجزایی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در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دو فصل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و بی­ارتباط با هم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بودجه دانشگاهها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و معاونت­های وزارت را مصوب می­کنند. </a:t>
                      </a:r>
                      <a:endParaRPr lang="fa-IR" sz="1800" dirty="0">
                        <a:effectLst/>
                        <a:cs typeface="B Zar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ابزار واحد پایش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برای سنجش تمامی ابعاد دانشگاهها وجود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ندارد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 و فصل آموزش و خدمات کاملا مستقل هستند</a:t>
                      </a: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عدم انطباق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با اهداف ادغام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520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17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5416840"/>
              </p:ext>
            </p:extLst>
          </p:nvPr>
        </p:nvGraphicFramePr>
        <p:xfrm>
          <a:off x="-8859" y="9625"/>
          <a:ext cx="11452838" cy="6689558"/>
        </p:xfrm>
        <a:graphic>
          <a:graphicData uri="http://schemas.openxmlformats.org/drawingml/2006/table">
            <a:tbl>
              <a:tblPr rtl="1" firstRow="1" firstCol="1" bandRow="1">
                <a:tableStyleId>{B301B821-A1FF-4177-AEE7-76D212191A09}</a:tableStyleId>
              </a:tblPr>
              <a:tblGrid>
                <a:gridCol w="1871851">
                  <a:extLst>
                    <a:ext uri="{9D8B030D-6E8A-4147-A177-3AD203B41FA5}">
                      <a16:colId xmlns:a16="http://schemas.microsoft.com/office/drawing/2014/main" val="1595851531"/>
                    </a:ext>
                  </a:extLst>
                </a:gridCol>
                <a:gridCol w="2106870">
                  <a:extLst>
                    <a:ext uri="{9D8B030D-6E8A-4147-A177-3AD203B41FA5}">
                      <a16:colId xmlns:a16="http://schemas.microsoft.com/office/drawing/2014/main" val="263242288"/>
                    </a:ext>
                  </a:extLst>
                </a:gridCol>
                <a:gridCol w="2615941">
                  <a:extLst>
                    <a:ext uri="{9D8B030D-6E8A-4147-A177-3AD203B41FA5}">
                      <a16:colId xmlns:a16="http://schemas.microsoft.com/office/drawing/2014/main" val="187102937"/>
                    </a:ext>
                  </a:extLst>
                </a:gridCol>
                <a:gridCol w="3139129">
                  <a:extLst>
                    <a:ext uri="{9D8B030D-6E8A-4147-A177-3AD203B41FA5}">
                      <a16:colId xmlns:a16="http://schemas.microsoft.com/office/drawing/2014/main" val="3322019384"/>
                    </a:ext>
                  </a:extLst>
                </a:gridCol>
                <a:gridCol w="1719047">
                  <a:extLst>
                    <a:ext uri="{9D8B030D-6E8A-4147-A177-3AD203B41FA5}">
                      <a16:colId xmlns:a16="http://schemas.microsoft.com/office/drawing/2014/main" val="1045421315"/>
                    </a:ext>
                  </a:extLst>
                </a:gridCol>
              </a:tblGrid>
              <a:tr h="35747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حیطه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مفاهیم و مصادیق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cs typeface="B Zar" panose="00000400000000000000" pitchFamily="2" charset="-78"/>
                        </a:rPr>
                        <a:t>مصادیق منطبق بر ادغام</a:t>
                      </a:r>
                      <a:endParaRPr lang="en-US" sz="18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C00000"/>
                          </a:solidFill>
                          <a:effectLst/>
                          <a:cs typeface="B Zar" panose="00000400000000000000" pitchFamily="2" charset="-78"/>
                        </a:rPr>
                        <a:t>مصادیق غیر منطق بر ادغام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جمع­بندی نهایی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5559271"/>
                  </a:ext>
                </a:extLst>
              </a:tr>
              <a:tr h="184507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C00000"/>
                          </a:solidFill>
                          <a:effectLst/>
                          <a:cs typeface="B Zar" panose="00000400000000000000" pitchFamily="2" charset="-78"/>
                        </a:rPr>
                        <a:t>جایگاه­ها و روال­ها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آیا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بین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معاونت­های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 وزارت </a:t>
                      </a:r>
                      <a:r>
                        <a:rPr lang="ar-SA" sz="1800" dirty="0">
                          <a:solidFill>
                            <a:srgbClr val="0070C0"/>
                          </a:solidFill>
                          <a:effectLst/>
                          <a:cs typeface="B Zar" panose="00000400000000000000" pitchFamily="2" charset="-78"/>
                        </a:rPr>
                        <a:t>ارتباط ساختاری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قوی وجود دارد؟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-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شورای معاونین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شکل گرفته­است</a:t>
                      </a: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.</a:t>
                      </a:r>
                      <a:endParaRPr lang="en-US" sz="1800" dirty="0">
                        <a:effectLst/>
                        <a:cs typeface="B Zar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-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در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کمیسیون­های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مهم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 حوزه آموزش مانند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شورای عالی برنامه­ریزی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و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شورای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گسترش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 معاونین بهداشت و درمان عضو هستند</a:t>
                      </a: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-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معاونت­ها با هم هماهنگ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 نیستند و مکانیسمی برای هماهنگ کردن آنها وجود ندارد</a:t>
                      </a: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.</a:t>
                      </a:r>
                      <a:endParaRPr lang="en-US" sz="1800" dirty="0">
                        <a:effectLst/>
                        <a:cs typeface="B Zar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-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توسعه بهداشت و درمان و توسعه آموزش و پژوهش مستقل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است و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نقشه جامع آمایشی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وجود ندارد</a:t>
                      </a: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حرکت نسبی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اما محدود که در سالهای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ابتدایی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 عمدتا شکل گرفته و اصلاح و کامل نشده­است</a:t>
                      </a: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3702814"/>
                  </a:ext>
                </a:extLst>
              </a:tr>
              <a:tr h="237631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C00000"/>
                          </a:solidFill>
                          <a:effectLst/>
                          <a:cs typeface="B Zar" panose="00000400000000000000" pitchFamily="2" charset="-78"/>
                        </a:rPr>
                        <a:t>قوانین و مقررات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آیا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قوانین و مقررات وزارت به شکلی وضع م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ی­شود که تمامی ابعاد ادغام ساختارمند دیده­شوند؟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-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شرح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وظایف گروه­های آموزشی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و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اعضای هیئت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علمی تاحدودی با نگاه ادغام تنظیم شده­است</a:t>
                      </a: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.</a:t>
                      </a:r>
                      <a:endParaRPr lang="en-US" sz="1800" dirty="0">
                        <a:effectLst/>
                        <a:cs typeface="B Zar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-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شرط احراز بعضی از مدیریتها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، عضو هیئت علمی بودن است</a:t>
                      </a: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- </a:t>
                      </a:r>
                      <a:r>
                        <a:rPr lang="fa-IR" sz="1800" dirty="0">
                          <a:solidFill>
                            <a:srgbClr val="0070C0"/>
                          </a:solidFill>
                          <a:effectLst/>
                          <a:cs typeface="B Zar" panose="00000400000000000000" pitchFamily="2" charset="-78"/>
                        </a:rPr>
                        <a:t>مکانیزم پویایی برای هماهنگی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مقررات </a:t>
                      </a:r>
                      <a:r>
                        <a:rPr lang="ar-S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بهداشت و درمان با آیین­نامه­های آموزشی و پژوهشی </a:t>
                      </a:r>
                      <a:r>
                        <a:rPr lang="fa-I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دیده نشدهاست.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Zar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-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جایگاهی برای تلفیق قوانین معاونتها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و انطباق آنها با اهداف ادغام وجود ندارد</a:t>
                      </a: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.</a:t>
                      </a:r>
                      <a:endParaRPr lang="en-US" sz="1800" dirty="0">
                        <a:effectLst/>
                        <a:cs typeface="B Zar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- </a:t>
                      </a:r>
                      <a:r>
                        <a:rPr lang="fa-IR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مکانیزم دقیقی برای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اجرای قوانین بالادستی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مانند سیاست­های ابلاغی مقام معظم رهبری </a:t>
                      </a: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وجود ندارد.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حرکت نسبی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که عمدتاً مربوط به سال­های ابتدایی است و به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تدریج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 اصلاحات متوقف شده­است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0996007"/>
                  </a:ext>
                </a:extLst>
              </a:tr>
              <a:tr h="2110694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C00000"/>
                          </a:solidFill>
                          <a:effectLst/>
                          <a:cs typeface="B Zar" panose="00000400000000000000" pitchFamily="2" charset="-78"/>
                        </a:rPr>
                        <a:t>بودجه و منابع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آیا مدل بودجه­ریزی و شیوه تامین منابع متناسب با اهداف ادغام می­باشد؟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-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indent="-28575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متاسفانه مدل بودجه­ریزی و تصویب و پایش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منطبق بر اهداف ادغام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نیست. </a:t>
                      </a:r>
                      <a:endParaRPr lang="fa-IR" sz="1800" dirty="0">
                        <a:effectLst/>
                        <a:cs typeface="B Zar" panose="00000400000000000000" pitchFamily="2" charset="-78"/>
                      </a:endParaRPr>
                    </a:p>
                    <a:p>
                      <a:pPr marL="285750" marR="0" indent="-28575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ابزار واحد پایش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برای سنجش تمامی ابعاد دانشگاهها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وجود ندارد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و فصل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آموزش و خدمات کاملا مستقل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هستند و ستاد وزارت برای تغییر مدل بودجه­ریزی در این سال­ها اقدام خاصی نکرده­است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عدم انطباق با اهداف ادغام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8410693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 rot="5400000">
            <a:off x="8656142" y="2902534"/>
            <a:ext cx="6380128" cy="691589"/>
          </a:xfrm>
        </p:spPr>
        <p:txBody>
          <a:bodyPr/>
          <a:lstStyle/>
          <a:p>
            <a:pPr algn="ctr" rtl="1"/>
            <a:r>
              <a:rPr lang="fa-IR" b="1" dirty="0">
                <a:solidFill>
                  <a:schemeClr val="accent6">
                    <a:lumMod val="75000"/>
                  </a:schemeClr>
                </a:solidFill>
                <a:cs typeface="B Zar" panose="00000400000000000000" pitchFamily="2" charset="-78"/>
              </a:rPr>
              <a:t>سطح </a:t>
            </a:r>
            <a:r>
              <a:rPr lang="ar-SA" b="1" dirty="0">
                <a:solidFill>
                  <a:schemeClr val="accent6">
                    <a:lumMod val="75000"/>
                  </a:schemeClr>
                </a:solidFill>
                <a:cs typeface="B Zar" panose="00000400000000000000" pitchFamily="2" charset="-78"/>
              </a:rPr>
              <a:t>وزارتی</a:t>
            </a:r>
            <a:endParaRPr lang="en-US" dirty="0">
              <a:solidFill>
                <a:schemeClr val="accent6">
                  <a:lumMod val="75000"/>
                </a:schemeClr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752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5344094"/>
              </p:ext>
            </p:extLst>
          </p:nvPr>
        </p:nvGraphicFramePr>
        <p:xfrm>
          <a:off x="696" y="77000"/>
          <a:ext cx="11405591" cy="6751754"/>
        </p:xfrm>
        <a:graphic>
          <a:graphicData uri="http://schemas.openxmlformats.org/drawingml/2006/table">
            <a:tbl>
              <a:tblPr rtl="1" firstRow="1" firstCol="1" bandRow="1">
                <a:tableStyleId>{B301B821-A1FF-4177-AEE7-76D212191A09}</a:tableStyleId>
              </a:tblPr>
              <a:tblGrid>
                <a:gridCol w="1463390">
                  <a:extLst>
                    <a:ext uri="{9D8B030D-6E8A-4147-A177-3AD203B41FA5}">
                      <a16:colId xmlns:a16="http://schemas.microsoft.com/office/drawing/2014/main" val="2464598694"/>
                    </a:ext>
                  </a:extLst>
                </a:gridCol>
                <a:gridCol w="1790299">
                  <a:extLst>
                    <a:ext uri="{9D8B030D-6E8A-4147-A177-3AD203B41FA5}">
                      <a16:colId xmlns:a16="http://schemas.microsoft.com/office/drawing/2014/main" val="2555944958"/>
                    </a:ext>
                  </a:extLst>
                </a:gridCol>
                <a:gridCol w="2993457">
                  <a:extLst>
                    <a:ext uri="{9D8B030D-6E8A-4147-A177-3AD203B41FA5}">
                      <a16:colId xmlns:a16="http://schemas.microsoft.com/office/drawing/2014/main" val="1713841804"/>
                    </a:ext>
                  </a:extLst>
                </a:gridCol>
                <a:gridCol w="3551722">
                  <a:extLst>
                    <a:ext uri="{9D8B030D-6E8A-4147-A177-3AD203B41FA5}">
                      <a16:colId xmlns:a16="http://schemas.microsoft.com/office/drawing/2014/main" val="611697157"/>
                    </a:ext>
                  </a:extLst>
                </a:gridCol>
                <a:gridCol w="1606723">
                  <a:extLst>
                    <a:ext uri="{9D8B030D-6E8A-4147-A177-3AD203B41FA5}">
                      <a16:colId xmlns:a16="http://schemas.microsoft.com/office/drawing/2014/main" val="3050229334"/>
                    </a:ext>
                  </a:extLst>
                </a:gridCol>
              </a:tblGrid>
              <a:tr h="40426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حیطه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3118" marR="63118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مفاهیم و مصادیق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3118" marR="63118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cs typeface="B Zar" panose="00000400000000000000" pitchFamily="2" charset="-78"/>
                        </a:rPr>
                        <a:t>مصادیق منطبق بر ادغام</a:t>
                      </a:r>
                      <a:endParaRPr lang="en-US" sz="18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3118" marR="63118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C00000"/>
                          </a:solidFill>
                          <a:effectLst/>
                          <a:cs typeface="B Zar" panose="00000400000000000000" pitchFamily="2" charset="-78"/>
                        </a:rPr>
                        <a:t>مصادیق غیر منطق بر ادغام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3118" marR="63118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جمع­بندی نهایی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3118" marR="63118" marT="0" marB="0" anchor="ctr"/>
                </a:tc>
                <a:extLst>
                  <a:ext uri="{0D108BD9-81ED-4DB2-BD59-A6C34878D82A}">
                    <a16:rowId xmlns:a16="http://schemas.microsoft.com/office/drawing/2014/main" val="2734032232"/>
                  </a:ext>
                </a:extLst>
              </a:tr>
              <a:tr h="164592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C00000"/>
                          </a:solidFill>
                          <a:effectLst/>
                          <a:cs typeface="B Zar" panose="00000400000000000000" pitchFamily="2" charset="-78"/>
                        </a:rPr>
                        <a:t>قوانین و مقررات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3118" marR="63118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آیا قوانین و مقررات و مصوبات دانشگاهی در راستای اهداف ادغام است</a:t>
                      </a: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؟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3118" marR="63118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- </a:t>
                      </a:r>
                      <a:r>
                        <a:rPr lang="ar-SA" sz="1800" dirty="0">
                          <a:solidFill>
                            <a:srgbClr val="0070C0"/>
                          </a:solidFill>
                          <a:effectLst/>
                          <a:cs typeface="B Zar" panose="00000400000000000000" pitchFamily="2" charset="-78"/>
                        </a:rPr>
                        <a:t>قوانین اصلی مانند هیئت امناها با نگاه ترکیبی به حوزه آموزشی و خدمات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دانشگاه است</a:t>
                      </a: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.</a:t>
                      </a:r>
                      <a:endParaRPr lang="en-US" sz="1800" dirty="0">
                        <a:effectLst/>
                        <a:cs typeface="B Zar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-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روح بعضی قوانین و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مقررات اداره دانشگاهها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 تاحدودی با ادغام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همخوانی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دارد</a:t>
                      </a: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3118" marR="63118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-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اجرای قوانین با دقت صورت نمی­گیرد.</a:t>
                      </a:r>
                      <a:endParaRPr lang="en-US" sz="1800" dirty="0">
                        <a:effectLst/>
                        <a:cs typeface="B Zar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-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توجه </a:t>
                      </a:r>
                      <a:r>
                        <a:rPr lang="fa-IR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اصلی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به خدمات خصوصاً درمان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است</a:t>
                      </a: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.</a:t>
                      </a:r>
                      <a:endParaRPr lang="en-US" sz="1800" dirty="0">
                        <a:effectLst/>
                        <a:cs typeface="B Zar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-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قوانین حوزه بهداشت و درمان نگاه اندکی به بحث ادغا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م دارد</a:t>
                      </a: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.</a:t>
                      </a:r>
                      <a:endParaRPr lang="en-US" sz="1800" dirty="0">
                        <a:effectLst/>
                        <a:cs typeface="B Zar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-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وظایف و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انتظارات از رئیس دانشگاه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به شدت به سمت مدیریت خدمات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بهداشت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 و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درمان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 است</a:t>
                      </a: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3118" marR="63118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B Zar" panose="00000400000000000000" pitchFamily="2" charset="-78"/>
                        </a:rPr>
                        <a:t>حرکت نسبی اما محدود که در سالهای ابتدایی عمدتا شکل گرفته و اصلاح و کامل نشده­است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3118" marR="63118" marT="0" marB="0" anchor="ctr"/>
                </a:tc>
                <a:extLst>
                  <a:ext uri="{0D108BD9-81ED-4DB2-BD59-A6C34878D82A}">
                    <a16:rowId xmlns:a16="http://schemas.microsoft.com/office/drawing/2014/main" val="257515899"/>
                  </a:ext>
                </a:extLst>
              </a:tr>
              <a:tr h="192024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C00000"/>
                          </a:solidFill>
                          <a:effectLst/>
                          <a:cs typeface="B Zar" panose="00000400000000000000" pitchFamily="2" charset="-78"/>
                        </a:rPr>
                        <a:t>تشکیلات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3118" marR="63118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آیا تشکیلات مناسبی برای پیاده­سازی اهداف ادغام شکل گرفته­است</a:t>
                      </a: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؟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3118" marR="63118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-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شورای دانشگاه و هیئت رئیسه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با نگاه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ادغام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شکل گرفته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است</a:t>
                      </a: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.</a:t>
                      </a:r>
                      <a:endParaRPr lang="en-US" sz="1800" dirty="0">
                        <a:effectLst/>
                        <a:cs typeface="B Zar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-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بعضی وظایف مدیران گروههای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آموزشی با نگاه ادغام تنظیم شده­است</a:t>
                      </a: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.</a:t>
                      </a:r>
                      <a:endParaRPr lang="en-US" sz="1800" dirty="0">
                        <a:effectLst/>
                        <a:cs typeface="B Zar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-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مفهوم ادغام در </a:t>
                      </a:r>
                      <a:r>
                        <a:rPr lang="ar-SA" sz="1800" dirty="0">
                          <a:solidFill>
                            <a:srgbClr val="0070C0"/>
                          </a:solidFill>
                          <a:effectLst/>
                          <a:cs typeface="B Zar" panose="00000400000000000000" pitchFamily="2" charset="-78"/>
                        </a:rPr>
                        <a:t>بیمارستانهای آموزشی بهتر از </a:t>
                      </a:r>
                      <a:r>
                        <a:rPr lang="fa-IR" sz="1800" dirty="0">
                          <a:solidFill>
                            <a:srgbClr val="0070C0"/>
                          </a:solidFill>
                          <a:effectLst/>
                          <a:cs typeface="B Zar" panose="00000400000000000000" pitchFamily="2" charset="-78"/>
                        </a:rPr>
                        <a:t>حوزه </a:t>
                      </a:r>
                      <a:r>
                        <a:rPr lang="ar-SA" sz="1800" dirty="0">
                          <a:solidFill>
                            <a:srgbClr val="0070C0"/>
                          </a:solidFill>
                          <a:effectLst/>
                          <a:cs typeface="B Zar" panose="00000400000000000000" pitchFamily="2" charset="-78"/>
                        </a:rPr>
                        <a:t>بهداشت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شکل گرفته­است</a:t>
                      </a: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3118" marR="63118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-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در حوزه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بهداشت، مفاهیم ادغام بسیار اندک دیده­شده­است</a:t>
                      </a:r>
                      <a:r>
                        <a:rPr lang="fa-IR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.</a:t>
                      </a:r>
                      <a:endParaRPr lang="en-US" sz="180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B Zar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-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ارتباط ساختاری قوی بین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دانشکده­ها با حوزه ارایه خدمت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 دیده­نمی­شود</a:t>
                      </a: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.</a:t>
                      </a:r>
                      <a:endParaRPr lang="en-US" sz="1800" dirty="0">
                        <a:effectLst/>
                        <a:cs typeface="B Zar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-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نظارت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 کافی برای استفاده بهینه از تشکیلات ادغام یافته وجود ندارد</a:t>
                      </a: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3118" marR="63118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B Zar" panose="00000400000000000000" pitchFamily="2" charset="-78"/>
                        </a:rPr>
                        <a:t>حرکت نسبی که عمدتاً مربوط به سال­های ابتدایی است اما اصلاح و ارتقا آنها با تمهیدات ساده میسر است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3118" marR="63118" marT="0" marB="0" anchor="ctr"/>
                </a:tc>
                <a:extLst>
                  <a:ext uri="{0D108BD9-81ED-4DB2-BD59-A6C34878D82A}">
                    <a16:rowId xmlns:a16="http://schemas.microsoft.com/office/drawing/2014/main" val="2093656777"/>
                  </a:ext>
                </a:extLst>
              </a:tr>
              <a:tr h="119878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C00000"/>
                          </a:solidFill>
                          <a:effectLst/>
                          <a:cs typeface="B Zar" panose="00000400000000000000" pitchFamily="2" charset="-78"/>
                        </a:rPr>
                        <a:t>مدیریت مالی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3118" marR="63118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B Zar" panose="00000400000000000000" pitchFamily="2" charset="-78"/>
                        </a:rPr>
                        <a:t>آیا مدل بودجه­ریزی و شیوه تامین منابع متناسب با اهداف ادغام می­باشد؟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3118" marR="63118" marT="0" marB="0" anchor="ctr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-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اختیارات نسبی خوبی </a:t>
                      </a:r>
                      <a:r>
                        <a:rPr lang="fa-IR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برای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رئیس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دانشگاه وجود دارد تا با ابزارهای قانونی منابع مالی را در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دو حوزه آموزش و خدمات به هم متصل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نماید</a:t>
                      </a: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3118" marR="63118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-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بودجه­ریزی و پایش منطبق بر ادغام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نیست. </a:t>
                      </a:r>
                      <a:endParaRPr lang="fa-IR" sz="1800" dirty="0">
                        <a:effectLst/>
                        <a:cs typeface="B Zar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ابزار واحد پایش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برای سنجش تمامی ابعاد دانشگاهها وجود ندارد و فصل آموزش و خدمات کاملا مستقل هستند</a:t>
                      </a: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3118" marR="63118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B Zar" panose="00000400000000000000" pitchFamily="2" charset="-78"/>
                        </a:rPr>
                        <a:t>تا حدودی به سمت ادغام گرایش دارد ولی اصلاح و ارتقا آن قابل انجام است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3118" marR="63118" marT="0" marB="0" anchor="ctr"/>
                </a:tc>
                <a:extLst>
                  <a:ext uri="{0D108BD9-81ED-4DB2-BD59-A6C34878D82A}">
                    <a16:rowId xmlns:a16="http://schemas.microsoft.com/office/drawing/2014/main" val="2154920524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C00000"/>
                          </a:solidFill>
                          <a:effectLst/>
                          <a:cs typeface="B Zar" panose="00000400000000000000" pitchFamily="2" charset="-78"/>
                        </a:rPr>
                        <a:t>انتصابات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3118" marR="63118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B Zar" panose="00000400000000000000" pitchFamily="2" charset="-78"/>
                        </a:rPr>
                        <a:t>آیا گزینش مدیران در دانشگاه­ها با نگاه ادغام است؟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3118" marR="63118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شرایط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احراز بعضی از پست­های کلیدی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دانشگاه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عضو هیئت علمی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بودن است</a:t>
                      </a: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3118" marR="63118" marT="0" marB="0" anchor="ctr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-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معیارهای واضحی برای انتصاب رئیس­های دانشگاه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 و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معاونین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 و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مدیران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 ارشد منطبق بر مفاهیم ادغام وجود ندارد. </a:t>
                      </a:r>
                      <a:endParaRPr lang="fa-IR" sz="1800" dirty="0">
                        <a:effectLst/>
                        <a:cs typeface="B Zar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-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خیلی از موارد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نقش علمی و گاه نقش درمانی افراد بسیار پررنگ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است و انتصابات تک­بعدی است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3118" marR="63118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تاحدودی اجرا شده ولی جای ارتقا دارد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3118" marR="63118" marT="0" marB="0" anchor="ctr"/>
                </a:tc>
                <a:extLst>
                  <a:ext uri="{0D108BD9-81ED-4DB2-BD59-A6C34878D82A}">
                    <a16:rowId xmlns:a16="http://schemas.microsoft.com/office/drawing/2014/main" val="1841221951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 rot="5400000">
            <a:off x="8656142" y="2902534"/>
            <a:ext cx="6380128" cy="691589"/>
          </a:xfrm>
        </p:spPr>
        <p:txBody>
          <a:bodyPr/>
          <a:lstStyle/>
          <a:p>
            <a:pPr algn="ctr" rtl="1"/>
            <a:r>
              <a:rPr lang="fa-IR" b="1" dirty="0">
                <a:solidFill>
                  <a:schemeClr val="accent6">
                    <a:lumMod val="75000"/>
                  </a:schemeClr>
                </a:solidFill>
                <a:cs typeface="B Zar" panose="00000400000000000000" pitchFamily="2" charset="-78"/>
              </a:rPr>
              <a:t>سطح  دانشگاهی</a:t>
            </a:r>
            <a:endParaRPr lang="en-US" dirty="0">
              <a:solidFill>
                <a:schemeClr val="accent6">
                  <a:lumMod val="75000"/>
                </a:schemeClr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202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757721"/>
              </p:ext>
            </p:extLst>
          </p:nvPr>
        </p:nvGraphicFramePr>
        <p:xfrm>
          <a:off x="25400" y="141300"/>
          <a:ext cx="10883897" cy="6504421"/>
        </p:xfrm>
        <a:graphic>
          <a:graphicData uri="http://schemas.openxmlformats.org/drawingml/2006/table">
            <a:tbl>
              <a:tblPr rtl="1" firstRow="1" firstCol="1" bandRow="1">
                <a:tableStyleId>{B301B821-A1FF-4177-AEE7-76D212191A09}</a:tableStyleId>
              </a:tblPr>
              <a:tblGrid>
                <a:gridCol w="849817">
                  <a:extLst>
                    <a:ext uri="{9D8B030D-6E8A-4147-A177-3AD203B41FA5}">
                      <a16:colId xmlns:a16="http://schemas.microsoft.com/office/drawing/2014/main" val="2518281613"/>
                    </a:ext>
                  </a:extLst>
                </a:gridCol>
                <a:gridCol w="2111874">
                  <a:extLst>
                    <a:ext uri="{9D8B030D-6E8A-4147-A177-3AD203B41FA5}">
                      <a16:colId xmlns:a16="http://schemas.microsoft.com/office/drawing/2014/main" val="2798426838"/>
                    </a:ext>
                  </a:extLst>
                </a:gridCol>
                <a:gridCol w="2111874">
                  <a:extLst>
                    <a:ext uri="{9D8B030D-6E8A-4147-A177-3AD203B41FA5}">
                      <a16:colId xmlns:a16="http://schemas.microsoft.com/office/drawing/2014/main" val="3386860939"/>
                    </a:ext>
                  </a:extLst>
                </a:gridCol>
                <a:gridCol w="1956918">
                  <a:extLst>
                    <a:ext uri="{9D8B030D-6E8A-4147-A177-3AD203B41FA5}">
                      <a16:colId xmlns:a16="http://schemas.microsoft.com/office/drawing/2014/main" val="3947809564"/>
                    </a:ext>
                  </a:extLst>
                </a:gridCol>
                <a:gridCol w="1956918">
                  <a:extLst>
                    <a:ext uri="{9D8B030D-6E8A-4147-A177-3AD203B41FA5}">
                      <a16:colId xmlns:a16="http://schemas.microsoft.com/office/drawing/2014/main" val="1786577481"/>
                    </a:ext>
                  </a:extLst>
                </a:gridCol>
                <a:gridCol w="1896496">
                  <a:extLst>
                    <a:ext uri="{9D8B030D-6E8A-4147-A177-3AD203B41FA5}">
                      <a16:colId xmlns:a16="http://schemas.microsoft.com/office/drawing/2014/main" val="3106875384"/>
                    </a:ext>
                  </a:extLst>
                </a:gridCol>
              </a:tblGrid>
              <a:tr h="474717"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B Zar" panose="00000400000000000000" pitchFamily="2" charset="-78"/>
                        </a:rPr>
                        <a:t>حوزه تاثیر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B Zar" panose="00000400000000000000" pitchFamily="2" charset="-78"/>
                        </a:rPr>
                        <a:t>کیفیت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B Zar" panose="00000400000000000000" pitchFamily="2" charset="-78"/>
                        </a:rPr>
                        <a:t>کمیت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B Zar" panose="00000400000000000000" pitchFamily="2" charset="-78"/>
                        </a:rPr>
                        <a:t>هزینه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B Zar" panose="00000400000000000000" pitchFamily="2" charset="-78"/>
                        </a:rPr>
                        <a:t>عدالت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0734401"/>
                  </a:ext>
                </a:extLst>
              </a:tr>
              <a:tr h="1106905">
                <a:tc rowSpan="3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C00000"/>
                          </a:solidFill>
                          <a:effectLst/>
                          <a:cs typeface="B Zar" panose="00000400000000000000" pitchFamily="2" charset="-78"/>
                        </a:rPr>
                        <a:t>بهداشت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C00000"/>
                          </a:solidFill>
                          <a:effectLst/>
                          <a:cs typeface="B Zar" panose="00000400000000000000" pitchFamily="2" charset="-78"/>
                        </a:rPr>
                        <a:t>کوتاه مدت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C00000"/>
                          </a:solidFill>
                          <a:effectLst/>
                          <a:cs typeface="B Zar" panose="00000400000000000000" pitchFamily="2" charset="-78"/>
                        </a:rPr>
                        <a:t>ارتقا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 به دلیل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توسعه دانشگاههای علوم پزشکی و حضور اساتید در فیلد</a:t>
                      </a:r>
                      <a:endParaRPr lang="en-US" sz="180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ارتقا قابل ملاحظه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: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توسعه سریع دانشگاه­های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علوم پزشکی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80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B Zar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80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B Zar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80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B Zar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عدم تاثیر بارز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: مدل غالب ارایه خدمت در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شبکه مستقل از نگاه ادغام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 بوده­است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just" defTabSz="914400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ارتقا قابل ملاحظه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: رشد سریع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دانشگاه­های علوم پزشکی در مناطق محروم</a:t>
                      </a:r>
                      <a:endParaRPr lang="en-US" sz="180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5425170"/>
                  </a:ext>
                </a:extLst>
              </a:tr>
              <a:tr h="3107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C00000"/>
                          </a:solidFill>
                          <a:effectLst/>
                          <a:cs typeface="B Zar" panose="00000400000000000000" pitchFamily="2" charset="-78"/>
                        </a:rPr>
                        <a:t>بلند مدت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ارتقا مختصر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: نگاه به فیلد و وضعیت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سلامت جامعه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در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بدنه علمی کشور کم­رنگ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شد چراکه هیچ ابزاری برای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نظارت و پایش و همچنین پاداش و تنبیه اجرایی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نشد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just" defTabSz="914400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بی­اثر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: به سطح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اشباع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 رسیدن سطح توسعه و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عدم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پیاده­سازی یک نظام آمایش سرزمینی جامع</a:t>
                      </a:r>
                      <a:endParaRPr lang="en-US" sz="180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614235"/>
                  </a:ext>
                </a:extLst>
              </a:tr>
              <a:tr h="16816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 algn="just" defTabSz="914400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عدم تاثیربارز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: به سطح اشباع رسیدن توسعه و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عدم پیاده­سازی یک نظام آمایش سرزمینی جامع</a:t>
                      </a:r>
                      <a:endParaRPr lang="en-US" sz="180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4990754"/>
                  </a:ext>
                </a:extLst>
              </a:tr>
              <a:tr h="1704323"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C00000"/>
                          </a:solidFill>
                          <a:effectLst/>
                          <a:cs typeface="B Zar" panose="00000400000000000000" pitchFamily="2" charset="-78"/>
                        </a:rPr>
                        <a:t>درمان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C00000"/>
                          </a:solidFill>
                          <a:effectLst/>
                          <a:cs typeface="B Zar" panose="00000400000000000000" pitchFamily="2" charset="-78"/>
                        </a:rPr>
                        <a:t>کوتاه مدت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ارتقا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 به دلیل </a:t>
                      </a:r>
                      <a:r>
                        <a:rPr lang="ar-SA" sz="1800" dirty="0">
                          <a:solidFill>
                            <a:srgbClr val="0070C0"/>
                          </a:solidFill>
                          <a:effectLst/>
                          <a:cs typeface="B Zar" panose="00000400000000000000" pitchFamily="2" charset="-78"/>
                        </a:rPr>
                        <a:t>توسعه دانشگاههای علوم پزشکی و حضور اساتید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در بیمارستان­های آموزشی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ارتقا قابل ملاحظه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: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توسعه سریع دانشگاه­های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علوم پزشکی و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بیمارستان­های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 آموزشی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80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B Zar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80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B Zar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80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B Zar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تاثیر قابل ملاحظه­ای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در ارایه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خدمات درمانی ارزان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و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تخصصی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 به مردم ایجاد شد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ارتقا قابل ملاحظه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: رشد سریع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دانشگاه­های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 علوم پزشکی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در مناطق محروم</a:t>
                      </a:r>
                      <a:endParaRPr lang="en-US" sz="180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3387233"/>
                  </a:ext>
                </a:extLst>
              </a:tr>
              <a:tr h="12260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C00000"/>
                          </a:solidFill>
                          <a:effectLst/>
                          <a:cs typeface="B Zar" panose="00000400000000000000" pitchFamily="2" charset="-78"/>
                        </a:rPr>
                        <a:t>بلند مدت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کیفیت نسبی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ارایه خدمت در بخش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دولتی</a:t>
                      </a: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؛ نگرانی درمورد </a:t>
                      </a:r>
                      <a:r>
                        <a:rPr lang="fa-IR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خطاهای پزشکی و استفاده گسترده</a:t>
                      </a:r>
                      <a:r>
                        <a:rPr lang="fa-IR" sz="180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 </a:t>
                      </a:r>
                      <a:r>
                        <a:rPr lang="fa-IR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از دانشجو در بالین</a:t>
                      </a:r>
                      <a:endParaRPr lang="en-US" sz="180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اثر محدود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: بعد از جهش اولیه،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رشد کمی ارایه خدمات درمانی بطئی شد</a:t>
                      </a:r>
                      <a:endParaRPr lang="en-US" sz="180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C00000"/>
                          </a:solidFill>
                          <a:effectLst/>
                          <a:cs typeface="B Zar" panose="00000400000000000000" pitchFamily="2" charset="-78"/>
                        </a:rPr>
                        <a:t>حفظ نسبی عدالت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ایجاد شده در سطح کشور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3428640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5400000">
            <a:off x="8491042" y="2940634"/>
            <a:ext cx="6380128" cy="691589"/>
          </a:xfrm>
        </p:spPr>
        <p:txBody>
          <a:bodyPr>
            <a:normAutofit/>
          </a:bodyPr>
          <a:lstStyle/>
          <a:p>
            <a:pPr algn="ctr" rtl="1"/>
            <a:r>
              <a:rPr lang="fa-IR" sz="2800" b="1" dirty="0">
                <a:solidFill>
                  <a:schemeClr val="accent3">
                    <a:lumMod val="75000"/>
                  </a:schemeClr>
                </a:solidFill>
                <a:cs typeface="B Zar" panose="00000400000000000000" pitchFamily="2" charset="-78"/>
              </a:rPr>
              <a:t>تحلیل اثرات کمی و کیفی مثبت و منفی ادغام </a:t>
            </a:r>
            <a:endParaRPr lang="en-US" sz="2800" dirty="0">
              <a:solidFill>
                <a:schemeClr val="accent3">
                  <a:lumMod val="75000"/>
                </a:schemeClr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3467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439"/>
          <a:stretch/>
        </p:blipFill>
        <p:spPr>
          <a:xfrm>
            <a:off x="0" y="0"/>
            <a:ext cx="12192000" cy="662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7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9250" y="45050"/>
          <a:ext cx="10858500" cy="6790356"/>
        </p:xfrm>
        <a:graphic>
          <a:graphicData uri="http://schemas.openxmlformats.org/drawingml/2006/table">
            <a:tbl>
              <a:tblPr rtl="1" firstRow="1" firstCol="1" bandRow="1">
                <a:tableStyleId>{B301B821-A1FF-4177-AEE7-76D212191A09}</a:tableStyleId>
              </a:tblPr>
              <a:tblGrid>
                <a:gridCol w="883018">
                  <a:extLst>
                    <a:ext uri="{9D8B030D-6E8A-4147-A177-3AD203B41FA5}">
                      <a16:colId xmlns:a16="http://schemas.microsoft.com/office/drawing/2014/main" val="2351883575"/>
                    </a:ext>
                  </a:extLst>
                </a:gridCol>
                <a:gridCol w="933082">
                  <a:extLst>
                    <a:ext uri="{9D8B030D-6E8A-4147-A177-3AD203B41FA5}">
                      <a16:colId xmlns:a16="http://schemas.microsoft.com/office/drawing/2014/main" val="351653887"/>
                    </a:ext>
                  </a:extLst>
                </a:gridCol>
                <a:gridCol w="3271384">
                  <a:extLst>
                    <a:ext uri="{9D8B030D-6E8A-4147-A177-3AD203B41FA5}">
                      <a16:colId xmlns:a16="http://schemas.microsoft.com/office/drawing/2014/main" val="3841152403"/>
                    </a:ext>
                  </a:extLst>
                </a:gridCol>
                <a:gridCol w="1946288">
                  <a:extLst>
                    <a:ext uri="{9D8B030D-6E8A-4147-A177-3AD203B41FA5}">
                      <a16:colId xmlns:a16="http://schemas.microsoft.com/office/drawing/2014/main" val="3018167178"/>
                    </a:ext>
                  </a:extLst>
                </a:gridCol>
                <a:gridCol w="1946288">
                  <a:extLst>
                    <a:ext uri="{9D8B030D-6E8A-4147-A177-3AD203B41FA5}">
                      <a16:colId xmlns:a16="http://schemas.microsoft.com/office/drawing/2014/main" val="3740126949"/>
                    </a:ext>
                  </a:extLst>
                </a:gridCol>
                <a:gridCol w="1878440">
                  <a:extLst>
                    <a:ext uri="{9D8B030D-6E8A-4147-A177-3AD203B41FA5}">
                      <a16:colId xmlns:a16="http://schemas.microsoft.com/office/drawing/2014/main" val="3877547118"/>
                    </a:ext>
                  </a:extLst>
                </a:gridCol>
              </a:tblGrid>
              <a:tr h="257501"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Zar" panose="00000400000000000000" pitchFamily="2" charset="-78"/>
                        </a:rPr>
                        <a:t>حوزه تاثیر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6410" marR="4641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Zar" panose="00000400000000000000" pitchFamily="2" charset="-78"/>
                        </a:rPr>
                        <a:t>کیفیت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6410" marR="4641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Zar" panose="00000400000000000000" pitchFamily="2" charset="-78"/>
                        </a:rPr>
                        <a:t>کمیت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6410" marR="4641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Zar" panose="00000400000000000000" pitchFamily="2" charset="-78"/>
                        </a:rPr>
                        <a:t>هزینه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6410" marR="4641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Zar" panose="00000400000000000000" pitchFamily="2" charset="-78"/>
                        </a:rPr>
                        <a:t>عدالت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6410" marR="46410" marT="0" marB="0"/>
                </a:tc>
                <a:extLst>
                  <a:ext uri="{0D108BD9-81ED-4DB2-BD59-A6C34878D82A}">
                    <a16:rowId xmlns:a16="http://schemas.microsoft.com/office/drawing/2014/main" val="128700307"/>
                  </a:ext>
                </a:extLst>
              </a:tr>
              <a:tr h="1448245">
                <a:tc rowSpan="2"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C00000"/>
                          </a:solidFill>
                          <a:effectLst/>
                          <a:cs typeface="B Zar" panose="00000400000000000000" pitchFamily="2" charset="-78"/>
                        </a:rPr>
                        <a:t>آموزش 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6410" marR="4641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>
                          <a:solidFill>
                            <a:srgbClr val="C00000"/>
                          </a:solidFill>
                          <a:effectLst/>
                          <a:cs typeface="B Zar" panose="00000400000000000000" pitchFamily="2" charset="-78"/>
                        </a:rPr>
                        <a:t>کوتاه مدت</a:t>
                      </a:r>
                      <a:endParaRPr lang="en-US" sz="18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6410" marR="4641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C00000"/>
                          </a:solidFill>
                          <a:effectLst/>
                          <a:cs typeface="B Zar" panose="00000400000000000000" pitchFamily="2" charset="-78"/>
                        </a:rPr>
                        <a:t>ارتقا</a:t>
                      </a:r>
                      <a:r>
                        <a:rPr lang="fa-IR" sz="1800" dirty="0">
                          <a:solidFill>
                            <a:srgbClr val="C00000"/>
                          </a:solidFill>
                          <a:effectLst/>
                          <a:cs typeface="B Zar" panose="00000400000000000000" pitchFamily="2" charset="-78"/>
                        </a:rPr>
                        <a:t>: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ایجاد فضای آموزشی جدید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برای رشته­های پزشکی و غیرپزشکی تاثیر مثبت داشت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6410" marR="4641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C00000"/>
                          </a:solidFill>
                          <a:effectLst/>
                          <a:cs typeface="B Zar" panose="00000400000000000000" pitchFamily="2" charset="-78"/>
                        </a:rPr>
                        <a:t>ارتقا</a:t>
                      </a:r>
                      <a:r>
                        <a:rPr lang="fa-IR" sz="1800" dirty="0">
                          <a:solidFill>
                            <a:srgbClr val="C00000"/>
                          </a:solidFill>
                          <a:effectLst/>
                          <a:cs typeface="B Zar" panose="00000400000000000000" pitchFamily="2" charset="-78"/>
                        </a:rPr>
                        <a:t>: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رشد اولیه قابل ملاحظه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داشت</a:t>
                      </a: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؛ عمدتا در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 رشته پزشکی و تاثیر زیادی بر سایر رشته­ها نداشت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6410" marR="4641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کاهش نسبی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هزینه آموزش ولی این کاهش به بهای فشار سنگین بر اعضای هیئت علمی و حتی دستیاران بالینی بوده­است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6410" marR="4641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ارتقا قابل ملاحظه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: رشد سریع دانشگاه­های علوم پزشکی در مناطق محروم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6410" marR="46410" marT="0" marB="0"/>
                </a:tc>
                <a:extLst>
                  <a:ext uri="{0D108BD9-81ED-4DB2-BD59-A6C34878D82A}">
                    <a16:rowId xmlns:a16="http://schemas.microsoft.com/office/drawing/2014/main" val="3722068091"/>
                  </a:ext>
                </a:extLst>
              </a:tr>
              <a:tr h="20275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C00000"/>
                          </a:solidFill>
                          <a:effectLst/>
                          <a:cs typeface="B Zar" panose="00000400000000000000" pitchFamily="2" charset="-78"/>
                        </a:rPr>
                        <a:t>بلند مدت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6410" marR="4641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C00000"/>
                          </a:solidFill>
                          <a:effectLst/>
                          <a:cs typeface="B Zar" panose="00000400000000000000" pitchFamily="2" charset="-78"/>
                        </a:rPr>
                        <a:t>افت کیفیت:</a:t>
                      </a: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با توجه به فشا</a:t>
                      </a:r>
                      <a:r>
                        <a:rPr lang="ar-SA" sz="180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ر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سنگین کار درمانی و کارهای مدیریتی</a:t>
                      </a:r>
                      <a:r>
                        <a:rPr lang="ar-SA" sz="180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به خصوص به هیئت علمی گروه پزشکی و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عدم نظارت و برنامه­ریزی برای اولویت دادن به آموزش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، کیفیت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افت نسبی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داشته­است اگرچه این افت شاید نسبت به سایر رشته­های غیرعلوم پزشکی کمتر باشد</a:t>
                      </a: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6410" marR="4641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C00000"/>
                          </a:solidFill>
                          <a:effectLst/>
                          <a:cs typeface="B Zar" panose="00000400000000000000" pitchFamily="2" charset="-78"/>
                        </a:rPr>
                        <a:t>افت کمیت: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روند رشد متوقف شد و متناسب با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نیاز از فضاهای آموزشی بیمارستانی استفاده شد ولی از فضای آموزشی در فیلدهای سرپایی و بهداشت استفاده نشد</a:t>
                      </a:r>
                      <a:endParaRPr lang="en-US" sz="180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B Zar" panose="00000400000000000000" pitchFamily="2" charset="-78"/>
                      </a:endParaRPr>
                    </a:p>
                  </a:txBody>
                  <a:tcPr marL="46410" marR="4641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تاثیر قابل ملاحظه­ای در بلندمدت نداشته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و چون منابع کافی تزریق نشده­است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افت نسبی </a:t>
                      </a:r>
                      <a:r>
                        <a:rPr lang="ar-SA" sz="180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در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فرآیندهای آموزشی ایجاد شده­است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6410" marR="4641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حفظ </a:t>
                      </a:r>
                      <a:r>
                        <a:rPr lang="ar-SA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نسبی عدالت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ایجاد شده در سطح کشور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6410" marR="46410" marT="0" marB="0"/>
                </a:tc>
                <a:extLst>
                  <a:ext uri="{0D108BD9-81ED-4DB2-BD59-A6C34878D82A}">
                    <a16:rowId xmlns:a16="http://schemas.microsoft.com/office/drawing/2014/main" val="797756453"/>
                  </a:ext>
                </a:extLst>
              </a:tr>
              <a:tr h="1043942">
                <a:tc rowSpan="2"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>
                          <a:solidFill>
                            <a:srgbClr val="C00000"/>
                          </a:solidFill>
                          <a:effectLst/>
                          <a:cs typeface="B Zar" panose="00000400000000000000" pitchFamily="2" charset="-78"/>
                        </a:rPr>
                        <a:t>تحقیقات</a:t>
                      </a:r>
                      <a:endParaRPr lang="en-US" sz="18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6410" marR="4641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>
                          <a:solidFill>
                            <a:srgbClr val="C00000"/>
                          </a:solidFill>
                          <a:effectLst/>
                          <a:cs typeface="B Zar" panose="00000400000000000000" pitchFamily="2" charset="-78"/>
                        </a:rPr>
                        <a:t>کوتاه مدت</a:t>
                      </a:r>
                      <a:endParaRPr lang="en-US" sz="18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6410" marR="4641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افزایش مختصر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در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تحقیقات جامع­نگر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ایجاد شد اما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روند توجه به بحث پاسخگویی سریعتر از سایر رشته­های غیرعلوم پزشکی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به وجود آمد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6410" marR="46410" marT="0" marB="0"/>
                </a:tc>
                <a:tc rowSpan="2"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B Zar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B Zar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B Zar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B Zar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رشد کمّی قابل قبول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بوده­است</a:t>
                      </a:r>
                      <a:r>
                        <a:rPr lang="ar-SA" sz="1800" dirty="0">
                          <a:solidFill>
                            <a:srgbClr val="00B0F0"/>
                          </a:solidFill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اما اثر ادغام در این رشد نسبی است و تنها عامل افزایش نبوده­است</a:t>
                      </a:r>
                      <a:endParaRPr lang="en-US" sz="180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B Zar" panose="00000400000000000000" pitchFamily="2" charset="-78"/>
                      </a:endParaRPr>
                    </a:p>
                  </a:txBody>
                  <a:tcPr marL="46410" marR="46410" marT="0" marB="0"/>
                </a:tc>
                <a:tc rowSpan="2"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cs typeface="B Zar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در مدیریت منابع موثر بوده و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هزینه تحقیق را کمی کاهش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 داده­است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6410" marR="4641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ارتقا نسبی</a:t>
                      </a:r>
                      <a:r>
                        <a:rPr lang="ar-SA" sz="1800" dirty="0">
                          <a:solidFill>
                            <a:srgbClr val="00B0F0"/>
                          </a:solidFill>
                          <a:effectLst/>
                          <a:cs typeface="B Zar" panose="00000400000000000000" pitchFamily="2" charset="-78"/>
                        </a:rPr>
                        <a:t>: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رشد سریع دانشگاه­های علوم پزشکی در مناطق محروم</a:t>
                      </a:r>
                      <a:endParaRPr lang="en-US" sz="180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B Zar" panose="00000400000000000000" pitchFamily="2" charset="-78"/>
                      </a:endParaRPr>
                    </a:p>
                  </a:txBody>
                  <a:tcPr marL="46410" marR="46410" marT="0" marB="0"/>
                </a:tc>
                <a:extLst>
                  <a:ext uri="{0D108BD9-81ED-4DB2-BD59-A6C34878D82A}">
                    <a16:rowId xmlns:a16="http://schemas.microsoft.com/office/drawing/2014/main" val="2666027724"/>
                  </a:ext>
                </a:extLst>
              </a:tr>
              <a:tr h="19635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C00000"/>
                          </a:solidFill>
                          <a:effectLst/>
                          <a:cs typeface="B Zar" panose="00000400000000000000" pitchFamily="2" charset="-78"/>
                        </a:rPr>
                        <a:t>بلند مدت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6410" marR="4641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به </a:t>
                      </a:r>
                      <a:r>
                        <a:rPr lang="ar-SA" sz="1800" dirty="0">
                          <a:solidFill>
                            <a:srgbClr val="C00000"/>
                          </a:solidFill>
                          <a:effectLst/>
                          <a:cs typeface="B Zar" panose="00000400000000000000" pitchFamily="2" charset="-78"/>
                        </a:rPr>
                        <a:t>صورت نسبی رویکرد جامع­نگری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در تحقیقات تقویت شد و روندی سریعتر از تحقیقات سایر رشته­های غیرعلوم پزشکی به نسبت منابع دیده­شده­است. برای ارتقا، نیاز به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اهتمام به مفاهیم همگرایی علوم و پیاده­سازی نقشه جامع علمی و مرجعیت و سرآمدی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، است.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6410" marR="46410" marT="0" marB="0"/>
                </a:tc>
                <a:tc vMerge="1"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6410" marR="46410" marT="0" marB="0"/>
                </a:tc>
                <a:tc vMerge="1"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6410" marR="4641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عدالت </a:t>
                      </a:r>
                      <a:r>
                        <a:rPr lang="ar-SA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نسبی</a:t>
                      </a: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؛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 اما به دلیل </a:t>
                      </a:r>
                      <a:r>
                        <a:rPr lang="ar-S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عدم پیاده­سازی ادغام با نگاه عدالت محوری و آمایش سرزمینی </a:t>
                      </a:r>
                      <a:r>
                        <a:rPr lang="ar-SA" sz="1800" dirty="0">
                          <a:effectLst/>
                          <a:cs typeface="B Zar" panose="00000400000000000000" pitchFamily="2" charset="-78"/>
                        </a:rPr>
                        <a:t>کماکان عدم عدالت در توزیع منابع دیده­می­شود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6410" marR="46410" marT="0" marB="0"/>
                </a:tc>
                <a:extLst>
                  <a:ext uri="{0D108BD9-81ED-4DB2-BD59-A6C34878D82A}">
                    <a16:rowId xmlns:a16="http://schemas.microsoft.com/office/drawing/2014/main" val="565930963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 rot="5400000">
            <a:off x="8491042" y="2940634"/>
            <a:ext cx="6380128" cy="6915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800" b="1" dirty="0">
                <a:solidFill>
                  <a:schemeClr val="accent3">
                    <a:lumMod val="75000"/>
                  </a:schemeClr>
                </a:solidFill>
                <a:cs typeface="B Zar" panose="00000400000000000000" pitchFamily="2" charset="-78"/>
              </a:rPr>
              <a:t>تحلیل اثرات کمی و کیفی مثبت و منفی ادغام </a:t>
            </a:r>
            <a:endParaRPr lang="en-US" sz="2800" dirty="0">
              <a:solidFill>
                <a:schemeClr val="accent3">
                  <a:lumMod val="75000"/>
                </a:schemeClr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8847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>
                <a:cs typeface="B Zar" panose="00000400000000000000" pitchFamily="2" charset="-78"/>
              </a:rPr>
              <a:t>جمع­بندی در خصوص فرآیندهای پیاده‎سازی ادغام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ar-SA" dirty="0">
                <a:cs typeface="B Zar" panose="00000400000000000000" pitchFamily="2" charset="-78"/>
              </a:rPr>
              <a:t>در سال­های ابتدایی شروع فرایندهای ادغام قابل قبول بوده­است اما به تدریج به دلیل عدم پایش دقیق و نظامند، بسیار از حرکتهای اصلاحی کند و بطئی شده و حتی رو به عقب بوده­است به شکلی که در بعضی حوزه­ها مانند مدیریت بودجه و منابع مالی از سطح کلان و فراوزارتی تا سطوح خرد اجرایی در شبکه­ها و دانشکده­ها و بیمارستان­ها مفاهیم ادغام وارد و اجرایی نشده­است.</a:t>
            </a:r>
            <a:endParaRPr lang="en-US" dirty="0">
              <a:cs typeface="B Zar" panose="00000400000000000000" pitchFamily="2" charset="-78"/>
            </a:endParaRPr>
          </a:p>
          <a:p>
            <a:pPr algn="just" rtl="1"/>
            <a:r>
              <a:rPr lang="ar-SA" dirty="0">
                <a:cs typeface="B Zar" panose="00000400000000000000" pitchFamily="2" charset="-78"/>
              </a:rPr>
              <a:t>اگرچه در تشکیلات اتفاقاتی در جهت ادغام انجام شده اما بیشتر شکلی است و در فرایندهای کاری مفاهیم ادغام متبلور نیست و یک برنامه راهبردی همه جانبه و منسجمی با رویکرد ادغام نه در وزارت و نه در دانشگاهها به خوبی دیده­می­شود.</a:t>
            </a:r>
            <a:endParaRPr lang="en-US" dirty="0">
              <a:cs typeface="B Zar" panose="00000400000000000000" pitchFamily="2" charset="-78"/>
            </a:endParaRPr>
          </a:p>
          <a:p>
            <a:pPr algn="just" rtl="1"/>
            <a:r>
              <a:rPr lang="ar-SA" dirty="0">
                <a:cs typeface="B Zar" panose="00000400000000000000" pitchFamily="2" charset="-78"/>
              </a:rPr>
              <a:t>تضاد منافع و بحث­های اقتصادی و درآمدزایی و اتفاقاتی که در نظام پرداخت، خودگردانی بیمارستان­ها و تیپ­بندی دانشگاه­ها وجود داشته­ با نگاه به مفاهیم ادغام تنظیم و اجرا نشده و لذا به تدریج آسیب­های سنگینی به اهداف ادغام وارد نموده­است.</a:t>
            </a:r>
            <a:endParaRPr lang="en-US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7503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Zar" panose="00000400000000000000" pitchFamily="2" charset="-78"/>
              </a:rPr>
              <a:t>چه باید کرد؟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fa-IR" dirty="0">
                <a:cs typeface="B Zar" panose="00000400000000000000" pitchFamily="2" charset="-78"/>
              </a:rPr>
              <a:t>امکان انتزاع وجود ندارد و شرایط و مصلحت کشور ورود به این مبحث نیست</a:t>
            </a:r>
          </a:p>
          <a:p>
            <a:pPr lvl="1" algn="just" rtl="1"/>
            <a:r>
              <a:rPr lang="fa-IR" dirty="0">
                <a:cs typeface="B Zar" panose="00000400000000000000" pitchFamily="2" charset="-78"/>
              </a:rPr>
              <a:t>عدم انطباق با اسناد بالا دستی</a:t>
            </a:r>
          </a:p>
          <a:p>
            <a:pPr lvl="1" algn="just" rtl="1"/>
            <a:r>
              <a:rPr lang="fa-IR" dirty="0">
                <a:cs typeface="B Zar" panose="00000400000000000000" pitchFamily="2" charset="-78"/>
              </a:rPr>
              <a:t>آسیب بسیار جدی آموزش علوم پزشکی به دلیل عدم امکان مدیریت مناسب فضای آموزش در بیمارستانها و شبکه</a:t>
            </a:r>
          </a:p>
          <a:p>
            <a:pPr lvl="1" algn="just" rtl="1"/>
            <a:r>
              <a:rPr lang="fa-IR" dirty="0">
                <a:cs typeface="B Zar" panose="00000400000000000000" pitchFamily="2" charset="-78"/>
              </a:rPr>
              <a:t>افت کمّی و کیفی و آسیب بهداشت و درمان</a:t>
            </a:r>
          </a:p>
          <a:p>
            <a:pPr lvl="1" algn="just" rtl="1"/>
            <a:r>
              <a:rPr lang="fa-IR" dirty="0">
                <a:cs typeface="B Zar" panose="00000400000000000000" pitchFamily="2" charset="-78"/>
              </a:rPr>
              <a:t>تحمیل هزینه‌های سنگین</a:t>
            </a:r>
          </a:p>
          <a:p>
            <a:pPr lvl="1" algn="just" rtl="1"/>
            <a:r>
              <a:rPr lang="fa-IR" dirty="0">
                <a:cs typeface="B Zar" panose="00000400000000000000" pitchFamily="2" charset="-78"/>
              </a:rPr>
              <a:t>آسیب جدی به انگیزش نیروی انسانی خصوصاً در بخش بالینی</a:t>
            </a:r>
          </a:p>
          <a:p>
            <a:pPr algn="just" rtl="1"/>
            <a:r>
              <a:rPr lang="fa-IR" dirty="0">
                <a:cs typeface="B Zar" panose="00000400000000000000" pitchFamily="2" charset="-78"/>
              </a:rPr>
              <a:t>برای اصلاح فضای موجود و ارتقا سطح ادغام اقدامات اساسی شروع شود</a:t>
            </a:r>
          </a:p>
          <a:p>
            <a:pPr lvl="1" algn="just" rtl="1"/>
            <a:r>
              <a:rPr lang="fa-IR" dirty="0">
                <a:cs typeface="B Zar" panose="00000400000000000000" pitchFamily="2" charset="-78"/>
              </a:rPr>
              <a:t>اتصال بهداشت-درمان با آموزش و پژوهش به جد تقویت شود</a:t>
            </a:r>
          </a:p>
          <a:p>
            <a:pPr lvl="1" algn="just" rtl="1"/>
            <a:r>
              <a:rPr lang="fa-IR" dirty="0">
                <a:cs typeface="B Zar" panose="00000400000000000000" pitchFamily="2" charset="-78"/>
              </a:rPr>
              <a:t>برای اتصال عملکردی بخش علمی وزارت بهداشت و وزارت علوم اقدامات نرم‌افزاری شروع شود و زمینه همکاری علمی بین دانشگاه‌ها تقویت شود</a:t>
            </a:r>
          </a:p>
        </p:txBody>
      </p:sp>
    </p:spTree>
    <p:extLst>
      <p:ext uri="{BB962C8B-B14F-4D97-AF65-F5344CB8AC3E}">
        <p14:creationId xmlns:p14="http://schemas.microsoft.com/office/powerpoint/2010/main" val="299006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Zar" panose="00000400000000000000" pitchFamily="2" charset="-78"/>
              </a:rPr>
              <a:t>فرهنگستان چه می‌تواند بکند؟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fa-IR" dirty="0">
                <a:cs typeface="B Zar" panose="00000400000000000000" pitchFamily="2" charset="-78"/>
              </a:rPr>
              <a:t>اختصاص شماره ویژه‌ای از مجله به مقالات تحلیلی و هدفمند و سفارشی مرتبط به ادغام</a:t>
            </a:r>
          </a:p>
          <a:p>
            <a:pPr algn="just" rtl="1"/>
            <a:r>
              <a:rPr lang="fa-IR" dirty="0">
                <a:cs typeface="B Zar" panose="00000400000000000000" pitchFamily="2" charset="-78"/>
              </a:rPr>
              <a:t>تولید فکت‌شیت‌های علمی در مورد ابعاد مختلف ادغام با نگاهی علمی و بی‌طرفانه با دو هدف</a:t>
            </a:r>
          </a:p>
          <a:p>
            <a:pPr lvl="1" algn="just" rtl="1"/>
            <a:r>
              <a:rPr lang="fa-IR" dirty="0">
                <a:cs typeface="B Zar" panose="00000400000000000000" pitchFamily="2" charset="-78"/>
              </a:rPr>
              <a:t>تنظیم مستنداتی در مورد نقاط قوت و ضعف ادغام</a:t>
            </a:r>
          </a:p>
          <a:p>
            <a:pPr lvl="1" algn="just" rtl="1"/>
            <a:r>
              <a:rPr lang="fa-IR" dirty="0">
                <a:cs typeface="B Zar" panose="00000400000000000000" pitchFamily="2" charset="-78"/>
              </a:rPr>
              <a:t>تنظیم مستنداتی برای معرفی نقاط قابل اصلاح  و آینده‌نگارانه ادغام</a:t>
            </a:r>
          </a:p>
          <a:p>
            <a:pPr algn="just" rtl="1"/>
            <a:r>
              <a:rPr lang="fa-IR" dirty="0">
                <a:cs typeface="B Zar" panose="00000400000000000000" pitchFamily="2" charset="-78"/>
              </a:rPr>
              <a:t>تولید گزارشات سیاستی مناسب برای نشان دادن اقدامات عملی لازم برای اصلاح وضعیت موجود</a:t>
            </a:r>
          </a:p>
          <a:p>
            <a:pPr lvl="1" algn="just" rtl="1"/>
            <a:r>
              <a:rPr lang="fa-IR" dirty="0">
                <a:cs typeface="B Zar" panose="00000400000000000000" pitchFamily="2" charset="-78"/>
              </a:rPr>
              <a:t>وارد عملی به مفاهیم همگرایی علوم و تبیین وظایف فراوزارتی، وزارتی و دانشگاهی</a:t>
            </a:r>
          </a:p>
          <a:p>
            <a:pPr lvl="1" algn="just" rtl="1"/>
            <a:r>
              <a:rPr lang="fa-IR" dirty="0">
                <a:cs typeface="B Zar" panose="00000400000000000000" pitchFamily="2" charset="-78"/>
              </a:rPr>
              <a:t>ورود عملی به نهادینه نمودن مفاهیم ادغام و تقویت ارتباط بین بخش علمی و بخش سلامت وزارت و دانشگاه‌های علوم پزشکی</a:t>
            </a:r>
          </a:p>
          <a:p>
            <a:pPr lvl="1" algn="just" rtl="1"/>
            <a:endParaRPr lang="fa-IR" dirty="0">
              <a:cs typeface="B Zar" panose="00000400000000000000" pitchFamily="2" charset="-78"/>
            </a:endParaRPr>
          </a:p>
          <a:p>
            <a:pPr algn="just" rtl="1"/>
            <a:endParaRPr lang="fa-IR" dirty="0">
              <a:cs typeface="B Zar" panose="00000400000000000000" pitchFamily="2" charset="-78"/>
            </a:endParaRPr>
          </a:p>
          <a:p>
            <a:pPr algn="just" rtl="1"/>
            <a:endParaRPr lang="fa-IR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766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59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313355"/>
            <a:ext cx="9509760" cy="706922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تحلیل محتوای مصاحبه ها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789" t="19383" r="9368"/>
          <a:stretch/>
        </p:blipFill>
        <p:spPr>
          <a:xfrm>
            <a:off x="827773" y="1270535"/>
            <a:ext cx="10222030" cy="528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8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378" y="1901952"/>
            <a:ext cx="7134727" cy="4522911"/>
          </a:xfrm>
        </p:spPr>
        <p:txBody>
          <a:bodyPr>
            <a:normAutofit/>
          </a:bodyPr>
          <a:lstStyle/>
          <a:p>
            <a:pPr algn="just" rtl="1"/>
            <a:r>
              <a:rPr lang="ar-SA" sz="2400" b="1" dirty="0">
                <a:cs typeface="B Zar" panose="00000400000000000000" pitchFamily="2" charset="-78"/>
              </a:rPr>
              <a:t>محتواي</a:t>
            </a:r>
            <a:r>
              <a:rPr lang="ar-SA" sz="2400" dirty="0">
                <a:cs typeface="B Zar" panose="00000400000000000000" pitchFamily="2" charset="-78"/>
              </a:rPr>
              <a:t> سیاست بـه هـدف کلـی سیاسـت و یــا مجموعـهاي از اهــداف و اقـدامات خــاص برنامهریزي شده براي دستیابی به آن اهداف اشاره می کنـد.</a:t>
            </a:r>
            <a:endParaRPr lang="en-US" sz="2400" dirty="0">
              <a:cs typeface="B Zar" panose="00000400000000000000" pitchFamily="2" charset="-78"/>
            </a:endParaRPr>
          </a:p>
          <a:p>
            <a:pPr algn="just" rtl="1"/>
            <a:r>
              <a:rPr lang="ar-SA" sz="2400" b="1" dirty="0">
                <a:cs typeface="B Zar" panose="00000400000000000000" pitchFamily="2" charset="-78"/>
              </a:rPr>
              <a:t>زمینـه</a:t>
            </a:r>
            <a:r>
              <a:rPr lang="ar-SA" sz="2400" dirty="0">
                <a:cs typeface="B Zar" panose="00000400000000000000" pitchFamily="2" charset="-78"/>
              </a:rPr>
              <a:t> سیاسـتی بـه عوامل نظام مند سیاسی، اقتصادي، اجتماعی یا فرهنگی در سطح ملی و بین المللی اشاره دارد که مـی توانـد بـر سیاسـت تأثیرگذار باشد. </a:t>
            </a:r>
            <a:endParaRPr lang="en-US" sz="2400" dirty="0">
              <a:cs typeface="B Zar" panose="00000400000000000000" pitchFamily="2" charset="-78"/>
            </a:endParaRPr>
          </a:p>
          <a:p>
            <a:pPr algn="just" rtl="1"/>
            <a:r>
              <a:rPr lang="ar-SA" sz="2400" b="1" dirty="0">
                <a:cs typeface="B Zar" panose="00000400000000000000" pitchFamily="2" charset="-78"/>
              </a:rPr>
              <a:t>فر</a:t>
            </a:r>
            <a:r>
              <a:rPr lang="fa-IR" sz="2400" b="1" dirty="0">
                <a:cs typeface="B Zar" panose="00000400000000000000" pitchFamily="2" charset="-78"/>
              </a:rPr>
              <a:t>ا</a:t>
            </a:r>
            <a:r>
              <a:rPr lang="ar-SA" sz="2400" b="1" dirty="0">
                <a:cs typeface="B Zar" panose="00000400000000000000" pitchFamily="2" charset="-78"/>
              </a:rPr>
              <a:t>ینـد</a:t>
            </a:r>
            <a:r>
              <a:rPr lang="ar-SA" sz="2400" dirty="0">
                <a:cs typeface="B Zar" panose="00000400000000000000" pitchFamily="2" charset="-78"/>
              </a:rPr>
              <a:t> سیاست نیز به مراحل مختلف یا فازهایی مانند تعیـین مسئله تدوین دستور کار، برنامه ریزي، تدوین سیاسـت و تصـمیم گیـري، اجرا، پایش، ارزشیابی و بازخورد تقسیم میگردد.</a:t>
            </a:r>
            <a:endParaRPr lang="en-US" sz="2400" dirty="0">
              <a:cs typeface="B Zar" panose="00000400000000000000" pitchFamily="2" charset="-78"/>
            </a:endParaRPr>
          </a:p>
          <a:p>
            <a:pPr algn="just" rtl="1"/>
            <a:r>
              <a:rPr lang="ar-SA" sz="2400" b="1" dirty="0">
                <a:cs typeface="B Zar" panose="00000400000000000000" pitchFamily="2" charset="-78"/>
              </a:rPr>
              <a:t>نقش آفرینـان</a:t>
            </a:r>
            <a:r>
              <a:rPr lang="ar-SA" sz="2400" dirty="0">
                <a:cs typeface="B Zar" panose="00000400000000000000" pitchFamily="2" charset="-78"/>
              </a:rPr>
              <a:t> به افراد، گروه ها یا سازمان ها اشاره دارد که در تدوین و اجـراي سیاست تأثیرگذارنـد</a:t>
            </a:r>
            <a:r>
              <a:rPr lang="fa-IR" sz="2400" dirty="0">
                <a:cs typeface="B Zar" panose="00000400000000000000" pitchFamily="2" charset="-78"/>
              </a:rPr>
              <a:t>.</a:t>
            </a:r>
            <a:endParaRPr lang="en-US" sz="2400" dirty="0">
              <a:cs typeface="B Zar" panose="00000400000000000000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60758" y="419232"/>
            <a:ext cx="6749716" cy="878114"/>
          </a:xfrm>
        </p:spPr>
        <p:txBody>
          <a:bodyPr/>
          <a:lstStyle/>
          <a:p>
            <a:pPr algn="ctr" rtl="1"/>
            <a:r>
              <a:rPr lang="fa-IR" b="1" dirty="0">
                <a:solidFill>
                  <a:schemeClr val="accent6">
                    <a:lumMod val="75000"/>
                  </a:schemeClr>
                </a:solidFill>
                <a:cs typeface="B Zar" panose="00000400000000000000" pitchFamily="2" charset="-78"/>
              </a:rPr>
              <a:t>اجزای مدل </a:t>
            </a:r>
            <a:r>
              <a:rPr lang="ar-SA" sz="3600" b="1" dirty="0">
                <a:solidFill>
                  <a:schemeClr val="accent6">
                    <a:lumMod val="75000"/>
                  </a:schemeClr>
                </a:solidFill>
                <a:cs typeface="B Zar" panose="00000400000000000000" pitchFamily="2" charset="-78"/>
              </a:rPr>
              <a:t>مثلــث سیاســتگذاری </a:t>
            </a:r>
            <a:endParaRPr lang="en-US" b="1" dirty="0">
              <a:solidFill>
                <a:schemeClr val="accent6">
                  <a:lumMod val="75000"/>
                </a:schemeClr>
              </a:solidFill>
              <a:cs typeface="B Zar" panose="00000400000000000000" pitchFamily="2" charset="-78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0559678"/>
              </p:ext>
            </p:extLst>
          </p:nvPr>
        </p:nvGraphicFramePr>
        <p:xfrm>
          <a:off x="-2400383" y="1901952"/>
          <a:ext cx="9509125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213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768" y="1553378"/>
            <a:ext cx="11177337" cy="5127517"/>
          </a:xfrm>
        </p:spPr>
        <p:txBody>
          <a:bodyPr>
            <a:normAutofit lnSpcReduction="10000"/>
          </a:bodyPr>
          <a:lstStyle/>
          <a:p>
            <a:pPr algn="just" rtl="1"/>
            <a:r>
              <a:rPr lang="ar-SA" b="1" dirty="0">
                <a:solidFill>
                  <a:schemeClr val="tx2">
                    <a:lumMod val="60000"/>
                    <a:lumOff val="40000"/>
                  </a:schemeClr>
                </a:solidFill>
                <a:cs typeface="B Zar" panose="00000400000000000000" pitchFamily="2" charset="-78"/>
              </a:rPr>
              <a:t>وضعیت مراقبت سلامت قبل از ادغام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cs typeface="B Zar" panose="00000400000000000000" pitchFamily="2" charset="-78"/>
            </a:endParaRPr>
          </a:p>
          <a:p>
            <a:pPr algn="just" rtl="1"/>
            <a:r>
              <a:rPr lang="ar-SA" dirty="0">
                <a:cs typeface="B Zar" panose="00000400000000000000" pitchFamily="2" charset="-78"/>
              </a:rPr>
              <a:t>در سالهای دهه 40 و 50 ایران با کمبود شدید کادر سلامت، بخصوص پزشک، مواجه بود؛ به نحوي كه در بعضي از مناطق كشور براي هر18000 نفر يك پزشك وجود داشت.</a:t>
            </a:r>
            <a:endParaRPr lang="en-US" dirty="0">
              <a:cs typeface="B Zar" panose="00000400000000000000" pitchFamily="2" charset="-78"/>
            </a:endParaRPr>
          </a:p>
          <a:p>
            <a:pPr algn="just" rtl="1"/>
            <a:r>
              <a:rPr lang="ar-SA" dirty="0">
                <a:cs typeface="B Zar" panose="00000400000000000000" pitchFamily="2" charset="-78"/>
              </a:rPr>
              <a:t>بیش از 3100 پزشک خارجی -که اکثرا از هند، پاکستان و یا بنگلادش به ایران می آمدند- در شهرها و روستاهای مختلف کشور خدمت کنند (بر محدوديتهاي ارتباطی و فرهنگی)</a:t>
            </a:r>
            <a:endParaRPr lang="en-US" dirty="0">
              <a:cs typeface="B Zar" panose="00000400000000000000" pitchFamily="2" charset="-78"/>
            </a:endParaRPr>
          </a:p>
          <a:p>
            <a:pPr algn="just" rtl="1"/>
            <a:r>
              <a:rPr lang="ar-SA" dirty="0">
                <a:cs typeface="B Zar" panose="00000400000000000000" pitchFamily="2" charset="-78"/>
              </a:rPr>
              <a:t>كمبود نيروي انساني رشته­هاي پرستاري، مامايي، پيراپزشكي، بهداشت و تغذيه حتي بيشتر از كمبود پزشك بود. پذیرش دانشجو در رشته­هاي كارشناسي ارشد و </a:t>
            </a:r>
            <a:r>
              <a:rPr lang="en-US" dirty="0">
                <a:cs typeface="B Zar" panose="00000400000000000000" pitchFamily="2" charset="-78"/>
              </a:rPr>
              <a:t>PhD</a:t>
            </a:r>
            <a:r>
              <a:rPr lang="ar-SA" dirty="0">
                <a:cs typeface="B Zar" panose="00000400000000000000" pitchFamily="2" charset="-78"/>
              </a:rPr>
              <a:t> به تعداد بسیار محدود و تنها در سه دانشگاه انجام ميشد. </a:t>
            </a:r>
            <a:endParaRPr lang="en-US" dirty="0">
              <a:cs typeface="B Zar" panose="00000400000000000000" pitchFamily="2" charset="-78"/>
            </a:endParaRPr>
          </a:p>
          <a:p>
            <a:pPr algn="just" rtl="1"/>
            <a:r>
              <a:rPr lang="ar-SA" dirty="0">
                <a:cs typeface="B Zar" panose="00000400000000000000" pitchFamily="2" charset="-78"/>
              </a:rPr>
              <a:t>علاوه بر کمبود نیروی سلامت، خدمات درمانی اکثر بیمارستان ها و درمانگاه ها در سطح قابل قبول نبودند و در روند تشخیص و درمان برخی از بیماری ها رکود به چشم می خورد. </a:t>
            </a:r>
            <a:endParaRPr lang="en-US" dirty="0">
              <a:cs typeface="B Zar" panose="00000400000000000000" pitchFamily="2" charset="-78"/>
            </a:endParaRPr>
          </a:p>
          <a:p>
            <a:pPr algn="just" rtl="1"/>
            <a:r>
              <a:rPr lang="ar-SA" dirty="0">
                <a:cs typeface="B Zar" panose="00000400000000000000" pitchFamily="2" charset="-78"/>
              </a:rPr>
              <a:t>به دلیل عقب ماندگی تاریخی آموزش علوم پزشکی، امکان توسعه ظرفیت تربیت پزشک و سایر کادر سلامت وجود نداشت. </a:t>
            </a:r>
            <a:endParaRPr lang="en-US" dirty="0">
              <a:cs typeface="B Zar" panose="00000400000000000000" pitchFamily="2" charset="-78"/>
            </a:endParaRPr>
          </a:p>
          <a:p>
            <a:pPr algn="just" rtl="1"/>
            <a:r>
              <a:rPr lang="ar-SA" dirty="0">
                <a:cs typeface="B Zar" panose="00000400000000000000" pitchFamily="2" charset="-78"/>
              </a:rPr>
              <a:t>در این دوران تنها 9 دانشکده پزشکی در شهرهای بزرگ کشور وجود داشت </a:t>
            </a:r>
            <a:endParaRPr lang="en-US" dirty="0">
              <a:cs typeface="B Zar" panose="00000400000000000000" pitchFamily="2" charset="-78"/>
            </a:endParaRPr>
          </a:p>
          <a:p>
            <a:pPr algn="just" rtl="1"/>
            <a:r>
              <a:rPr lang="ar-SA" dirty="0">
                <a:cs typeface="B Zar" panose="00000400000000000000" pitchFamily="2" charset="-78"/>
              </a:rPr>
              <a:t>نيمي از دانش­آموختگان دانشكده­هاي پزشكي كشور پس از فارغ التحصيلي راهي كشورهاي غربي شده و تعداد اندكي از آنها پس از اخذ تخصص به کشور باز مي گشتند. 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06116" y="419232"/>
            <a:ext cx="10804358" cy="878114"/>
          </a:xfrm>
        </p:spPr>
        <p:txBody>
          <a:bodyPr/>
          <a:lstStyle/>
          <a:p>
            <a:pPr algn="ctr" rtl="1"/>
            <a:r>
              <a:rPr lang="fa-IR" b="1" u="sng" dirty="0">
                <a:solidFill>
                  <a:schemeClr val="accent6">
                    <a:lumMod val="75000"/>
                  </a:schemeClr>
                </a:solidFill>
                <a:cs typeface="B Zar" panose="00000400000000000000" pitchFamily="2" charset="-78"/>
              </a:rPr>
              <a:t>زمینه</a:t>
            </a:r>
            <a:r>
              <a:rPr lang="fa-IR" b="1" dirty="0">
                <a:solidFill>
                  <a:schemeClr val="accent6">
                    <a:lumMod val="75000"/>
                  </a:schemeClr>
                </a:solidFill>
                <a:cs typeface="B Zar" panose="00000400000000000000" pitchFamily="2" charset="-78"/>
              </a:rPr>
              <a:t> سیاست ادغام </a:t>
            </a:r>
            <a:r>
              <a:rPr lang="fa-IR" sz="1800" b="1" dirty="0">
                <a:solidFill>
                  <a:schemeClr val="accent6">
                    <a:lumMod val="75000"/>
                  </a:schemeClr>
                </a:solidFill>
                <a:cs typeface="B Zar" panose="00000400000000000000" pitchFamily="2" charset="-78"/>
              </a:rPr>
              <a:t>آموزش علوم پزشکی در نظام سلامت</a:t>
            </a:r>
            <a:endParaRPr lang="en-US" b="1" dirty="0">
              <a:solidFill>
                <a:schemeClr val="accent6">
                  <a:lumMod val="75000"/>
                </a:schemeClr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40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06116" y="419232"/>
            <a:ext cx="10804358" cy="878114"/>
          </a:xfrm>
        </p:spPr>
        <p:txBody>
          <a:bodyPr/>
          <a:lstStyle/>
          <a:p>
            <a:pPr algn="ctr" rtl="1"/>
            <a:r>
              <a:rPr lang="fa-IR" b="1" u="sng" dirty="0">
                <a:solidFill>
                  <a:schemeClr val="accent6">
                    <a:lumMod val="75000"/>
                  </a:schemeClr>
                </a:solidFill>
                <a:cs typeface="B Zar" panose="00000400000000000000" pitchFamily="2" charset="-78"/>
              </a:rPr>
              <a:t>زمینه</a:t>
            </a:r>
            <a:r>
              <a:rPr lang="fa-IR" b="1" dirty="0">
                <a:solidFill>
                  <a:schemeClr val="accent6">
                    <a:lumMod val="75000"/>
                  </a:schemeClr>
                </a:solidFill>
                <a:cs typeface="B Zar" panose="00000400000000000000" pitchFamily="2" charset="-78"/>
              </a:rPr>
              <a:t> سیاست ادغام </a:t>
            </a:r>
            <a:r>
              <a:rPr lang="fa-IR" sz="1800" b="1" dirty="0">
                <a:solidFill>
                  <a:schemeClr val="accent6">
                    <a:lumMod val="75000"/>
                  </a:schemeClr>
                </a:solidFill>
                <a:cs typeface="B Zar" panose="00000400000000000000" pitchFamily="2" charset="-78"/>
              </a:rPr>
              <a:t>آموزش علوم پزشکی در نظام سلامت</a:t>
            </a:r>
            <a:endParaRPr lang="en-US" b="1" dirty="0">
              <a:solidFill>
                <a:schemeClr val="accent6">
                  <a:lumMod val="75000"/>
                </a:schemeClr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768" y="1976284"/>
            <a:ext cx="11177337" cy="4704611"/>
          </a:xfrm>
        </p:spPr>
        <p:txBody>
          <a:bodyPr>
            <a:normAutofit/>
          </a:bodyPr>
          <a:lstStyle/>
          <a:p>
            <a:pPr algn="just" rtl="1"/>
            <a:r>
              <a:rPr lang="fa-IR" sz="2200" b="1" dirty="0">
                <a:solidFill>
                  <a:schemeClr val="tx2">
                    <a:lumMod val="60000"/>
                    <a:lumOff val="40000"/>
                  </a:schemeClr>
                </a:solidFill>
                <a:cs typeface="B Zar" panose="00000400000000000000" pitchFamily="2" charset="-78"/>
              </a:rPr>
              <a:t>ادغام و تشکیل وزارت بهداشت درمان و آموزش پزشکی</a:t>
            </a:r>
            <a:endParaRPr lang="ar-SA" sz="2200" b="1" dirty="0">
              <a:solidFill>
                <a:schemeClr val="tx2">
                  <a:lumMod val="60000"/>
                  <a:lumOff val="40000"/>
                </a:schemeClr>
              </a:solidFill>
              <a:cs typeface="B Zar" panose="00000400000000000000" pitchFamily="2" charset="-78"/>
            </a:endParaRPr>
          </a:p>
          <a:p>
            <a:pPr algn="just" rtl="1"/>
            <a:r>
              <a:rPr lang="ar-SA" sz="2200" dirty="0">
                <a:cs typeface="B Zar" panose="00000400000000000000" pitchFamily="2" charset="-78"/>
              </a:rPr>
              <a:t>پس از پیروزی انقلاب اسلامی و با آغاز جنگ تحمیلی، امور بهداشتی، درمانی و پزشکی کشور، با مشکلاتی از قبیل کمبود شدید نیروی انسانی و ناهمگونی کمی و کیفی برنامه‌های دانشکده‌های علوم پزشکی رو به رو بود. </a:t>
            </a:r>
          </a:p>
          <a:p>
            <a:pPr algn="just" rtl="1"/>
            <a:r>
              <a:rPr lang="ar-SA" sz="2200" dirty="0">
                <a:cs typeface="B Zar" panose="00000400000000000000" pitchFamily="2" charset="-78"/>
              </a:rPr>
              <a:t>در سال </a:t>
            </a:r>
            <a:r>
              <a:rPr lang="fa-IR" sz="2200" dirty="0">
                <a:cs typeface="B Zar" panose="00000400000000000000" pitchFamily="2" charset="-78"/>
              </a:rPr>
              <a:t>1364</a:t>
            </a:r>
            <a:r>
              <a:rPr lang="ar-SA" sz="2200" dirty="0">
                <a:cs typeface="B Zar" panose="00000400000000000000" pitchFamily="2" charset="-78"/>
              </a:rPr>
              <a:t>، برای رفع این نارسایی‌ها «وزارت بهداشت، درمان و آموزش پزشکی» با اه</a:t>
            </a:r>
            <a:r>
              <a:rPr lang="ar-SA" sz="2200" dirty="0">
                <a:solidFill>
                  <a:srgbClr val="C00000"/>
                </a:solidFill>
                <a:cs typeface="B Zar" panose="00000400000000000000" pitchFamily="2" charset="-78"/>
              </a:rPr>
              <a:t>داف تربیت نیروی انسانی مطابق با نیازهای جامعه </a:t>
            </a:r>
            <a:r>
              <a:rPr lang="ar-SA" sz="2200" dirty="0">
                <a:solidFill>
                  <a:schemeClr val="tx1"/>
                </a:solidFill>
                <a:cs typeface="B Zar" panose="00000400000000000000" pitchFamily="2" charset="-78"/>
              </a:rPr>
              <a:t>و </a:t>
            </a:r>
            <a:r>
              <a:rPr lang="ar-SA" sz="2200" dirty="0">
                <a:solidFill>
                  <a:srgbClr val="C00000"/>
                </a:solidFill>
                <a:cs typeface="B Zar" panose="00000400000000000000" pitchFamily="2" charset="-78"/>
              </a:rPr>
              <a:t>استفاده‌ی هرچه بیش‌تر از مؤسسات درمانی برای آموزش دانشجویان علوم پزشکی</a:t>
            </a:r>
            <a:r>
              <a:rPr lang="ar-SA" sz="2200" dirty="0">
                <a:cs typeface="B Zar" panose="00000400000000000000" pitchFamily="2" charset="-78"/>
              </a:rPr>
              <a:t>، تشکیل شد. </a:t>
            </a:r>
          </a:p>
          <a:p>
            <a:pPr algn="just" rtl="1"/>
            <a:r>
              <a:rPr lang="ar-SA" sz="2200" dirty="0">
                <a:cs typeface="B Zar" panose="00000400000000000000" pitchFamily="2" charset="-78"/>
              </a:rPr>
              <a:t>این وزارتخانه، از ادغام دانشکده‌ها و مؤسسات آموزش علوم پزشکی وابسته به وزارت فرهنگ و آموزش عالي در وزارت بهداری وقت، به وجود آمد و این سیاست با عنوان طرح ادغام آموزش پزشکی در نظام سلامت شناخته شد. </a:t>
            </a:r>
          </a:p>
          <a:p>
            <a:pPr algn="just" rtl="1"/>
            <a:endParaRPr lang="en-US" sz="22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813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5926"/>
          <a:stretch/>
        </p:blipFill>
        <p:spPr>
          <a:xfrm>
            <a:off x="1" y="-1"/>
            <a:ext cx="12192000" cy="645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9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06116" y="419232"/>
            <a:ext cx="10804358" cy="878114"/>
          </a:xfrm>
        </p:spPr>
        <p:txBody>
          <a:bodyPr/>
          <a:lstStyle/>
          <a:p>
            <a:pPr algn="ctr" rtl="1"/>
            <a:r>
              <a:rPr lang="fa-IR" b="1" u="sng" dirty="0">
                <a:solidFill>
                  <a:schemeClr val="accent6">
                    <a:lumMod val="75000"/>
                  </a:schemeClr>
                </a:solidFill>
                <a:cs typeface="B Zar" panose="00000400000000000000" pitchFamily="2" charset="-78"/>
              </a:rPr>
              <a:t>زمینه</a:t>
            </a:r>
            <a:r>
              <a:rPr lang="fa-IR" b="1" dirty="0">
                <a:solidFill>
                  <a:schemeClr val="accent6">
                    <a:lumMod val="75000"/>
                  </a:schemeClr>
                </a:solidFill>
                <a:cs typeface="B Zar" panose="00000400000000000000" pitchFamily="2" charset="-78"/>
              </a:rPr>
              <a:t> سیاست ادغام </a:t>
            </a:r>
            <a:r>
              <a:rPr lang="fa-IR" sz="1800" b="1" dirty="0">
                <a:solidFill>
                  <a:schemeClr val="accent6">
                    <a:lumMod val="75000"/>
                  </a:schemeClr>
                </a:solidFill>
                <a:cs typeface="B Zar" panose="00000400000000000000" pitchFamily="2" charset="-78"/>
              </a:rPr>
              <a:t>آموزش علوم پزشکی در نظام سلامت</a:t>
            </a:r>
            <a:endParaRPr lang="en-US" b="1" dirty="0">
              <a:solidFill>
                <a:schemeClr val="accent6">
                  <a:lumMod val="75000"/>
                </a:schemeClr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768" y="1877961"/>
            <a:ext cx="11177337" cy="4802934"/>
          </a:xfrm>
        </p:spPr>
        <p:txBody>
          <a:bodyPr>
            <a:normAutofit/>
          </a:bodyPr>
          <a:lstStyle/>
          <a:p>
            <a:pPr algn="just" rtl="1"/>
            <a:r>
              <a:rPr lang="ar-SA" b="1" dirty="0">
                <a:solidFill>
                  <a:schemeClr val="tx2">
                    <a:lumMod val="60000"/>
                    <a:lumOff val="40000"/>
                  </a:schemeClr>
                </a:solidFill>
                <a:cs typeface="B Zar" panose="00000400000000000000" pitchFamily="2" charset="-78"/>
              </a:rPr>
              <a:t>تاکید جهاني بر تعامل  آموزش پزشکی و نظام سلامت</a:t>
            </a:r>
            <a:r>
              <a:rPr lang="fa-IR" b="1" dirty="0">
                <a:solidFill>
                  <a:schemeClr val="tx2">
                    <a:lumMod val="60000"/>
                    <a:lumOff val="40000"/>
                  </a:schemeClr>
                </a:solidFill>
                <a:cs typeface="B Zar" panose="00000400000000000000" pitchFamily="2" charset="-78"/>
              </a:rPr>
              <a:t>؛ </a:t>
            </a:r>
            <a:r>
              <a:rPr lang="fa-IR" dirty="0">
                <a:solidFill>
                  <a:schemeClr val="accent6">
                    <a:lumMod val="75000"/>
                  </a:schemeClr>
                </a:solidFill>
                <a:cs typeface="B Zar" panose="00000400000000000000" pitchFamily="2" charset="-78"/>
              </a:rPr>
              <a:t>اعلامیه </a:t>
            </a:r>
            <a:r>
              <a:rPr lang="ar-SA" dirty="0">
                <a:solidFill>
                  <a:schemeClr val="accent6">
                    <a:lumMod val="75000"/>
                  </a:schemeClr>
                </a:solidFill>
                <a:cs typeface="B Zar" panose="00000400000000000000" pitchFamily="2" charset="-78"/>
              </a:rPr>
              <a:t>ادینبورگ </a:t>
            </a:r>
            <a:r>
              <a:rPr lang="fa-IR" dirty="0">
                <a:solidFill>
                  <a:schemeClr val="accent6">
                    <a:lumMod val="75000"/>
                  </a:schemeClr>
                </a:solidFill>
                <a:cs typeface="B Zar" panose="00000400000000000000" pitchFamily="2" charset="-78"/>
              </a:rPr>
              <a:t>(1988):</a:t>
            </a:r>
            <a:endParaRPr lang="en-US" dirty="0">
              <a:cs typeface="B Zar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861" t="27531" r="7777" b="3827"/>
          <a:stretch/>
        </p:blipFill>
        <p:spPr>
          <a:xfrm>
            <a:off x="1701800" y="2614544"/>
            <a:ext cx="8739153" cy="386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nded Design Blue 16x9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4D8109F-05D6-4A26-8F7E-3EF448E618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14869</TotalTime>
  <Words>3026</Words>
  <Application>Microsoft Office PowerPoint</Application>
  <PresentationFormat>Widescreen</PresentationFormat>
  <Paragraphs>275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B Koodak</vt:lpstr>
      <vt:lpstr>B Zar</vt:lpstr>
      <vt:lpstr>Calibri</vt:lpstr>
      <vt:lpstr>Corbel</vt:lpstr>
      <vt:lpstr>Euphemia</vt:lpstr>
      <vt:lpstr>Tahoma</vt:lpstr>
      <vt:lpstr>Banded Design Blue 16x9</vt:lpstr>
      <vt:lpstr>تحلیل سیاست ادغام آموزش علوم پزشکی در نظام ارائه خدمات سلامت ایران</vt:lpstr>
      <vt:lpstr>PowerPoint Presentation</vt:lpstr>
      <vt:lpstr>PowerPoint Presentation</vt:lpstr>
      <vt:lpstr>تحلیل محتوای مصاحبه ها</vt:lpstr>
      <vt:lpstr>اجزای مدل مثلــث سیاســتگذاری </vt:lpstr>
      <vt:lpstr>زمینه سیاست ادغام آموزش علوم پزشکی در نظام سلامت</vt:lpstr>
      <vt:lpstr>زمینه سیاست ادغام آموزش علوم پزشکی در نظام سلامت</vt:lpstr>
      <vt:lpstr>PowerPoint Presentation</vt:lpstr>
      <vt:lpstr>زمینه سیاست ادغام آموزش علوم پزشکی در نظام سلامت</vt:lpstr>
      <vt:lpstr>نقش آفرینان سیاست ادغام آموزش علوم پزشکی در نظام سلامت</vt:lpstr>
      <vt:lpstr>PowerPoint Presentation</vt:lpstr>
      <vt:lpstr>PowerPoint Presentation</vt:lpstr>
      <vt:lpstr>محتوا/ اهداف سیاست ادغام آموزش علوم پزشکی در نظام سلامت</vt:lpstr>
      <vt:lpstr>فرایند سیاست ادغام آموزش علوم پزشکی در نظام سلامت</vt:lpstr>
      <vt:lpstr>بررسی فرایند پیاده­سازی ادغام در سطوح مختلف</vt:lpstr>
      <vt:lpstr>سطح فرا وزارتی</vt:lpstr>
      <vt:lpstr>سطح وزارتی</vt:lpstr>
      <vt:lpstr>سطح  دانشگاهی</vt:lpstr>
      <vt:lpstr>تحلیل اثرات کمی و کیفی مثبت و منفی ادغام </vt:lpstr>
      <vt:lpstr>PowerPoint Presentation</vt:lpstr>
      <vt:lpstr>جمع­بندی در خصوص فرآیندهای پیاده‎سازی ادغام</vt:lpstr>
      <vt:lpstr>چه باید کرد؟</vt:lpstr>
      <vt:lpstr>فرهنگستان چه می‌تواند بکند؟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SONY</dc:creator>
  <cp:lastModifiedBy>سمیرا عمادی</cp:lastModifiedBy>
  <cp:revision>313</cp:revision>
  <cp:lastPrinted>2016-11-06T09:15:12Z</cp:lastPrinted>
  <dcterms:created xsi:type="dcterms:W3CDTF">2016-02-01T17:14:23Z</dcterms:created>
  <dcterms:modified xsi:type="dcterms:W3CDTF">2023-03-01T07:21:19Z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TC028952539991</vt:lpwstr>
  </property>
</Properties>
</file>